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8" r:id="rId3"/>
    <p:sldId id="320" r:id="rId5"/>
    <p:sldId id="310" r:id="rId6"/>
    <p:sldId id="359" r:id="rId7"/>
    <p:sldId id="268" r:id="rId8"/>
    <p:sldId id="360" r:id="rId9"/>
    <p:sldId id="361" r:id="rId10"/>
    <p:sldId id="362" r:id="rId11"/>
    <p:sldId id="366" r:id="rId12"/>
    <p:sldId id="367" r:id="rId13"/>
    <p:sldId id="363" r:id="rId14"/>
    <p:sldId id="369" r:id="rId15"/>
    <p:sldId id="370" r:id="rId16"/>
    <p:sldId id="371" r:id="rId17"/>
    <p:sldId id="372" r:id="rId18"/>
    <p:sldId id="373" r:id="rId19"/>
    <p:sldId id="374" r:id="rId20"/>
    <p:sldId id="401" r:id="rId21"/>
    <p:sldId id="403" r:id="rId22"/>
    <p:sldId id="406" r:id="rId23"/>
    <p:sldId id="405" r:id="rId24"/>
    <p:sldId id="375" r:id="rId25"/>
  </p:sldIdLst>
  <p:sldSz cx="12192000" cy="6858000"/>
  <p:notesSz cx="6858000" cy="9144000"/>
  <p:embeddedFontLst>
    <p:embeddedFont>
      <p:font typeface="Impact" panose="020B0806030902050204" pitchFamily="34" charset="0"/>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4E25"/>
    <a:srgbClr val="D23F26"/>
    <a:srgbClr val="D2472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1" d="100"/>
          <a:sy n="51" d="100"/>
        </p:scale>
        <p:origin x="180" y="138"/>
      </p:cViewPr>
      <p:guideLst>
        <p:guide orient="horz" pos="2102"/>
        <p:guide pos="357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ED065-1851-4BDA-8D0E-875F80BF86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701DB-F0C0-4309-9244-FA14E90FB55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11</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20</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25</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10</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1" name="矩形"/>
          <p:cNvSpPr/>
          <p:nvPr userDrawn="1"/>
        </p:nvSpPr>
        <p:spPr>
          <a:xfrm>
            <a:off x="179400" y="180000"/>
            <a:ext cx="11833200" cy="649800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标"/>
          <p:cNvSpPr>
            <a:spLocks noEditPoints="1"/>
          </p:cNvSpPr>
          <p:nvPr userDrawn="1"/>
        </p:nvSpPr>
        <p:spPr bwMode="auto">
          <a:xfrm>
            <a:off x="2047440" y="1193234"/>
            <a:ext cx="2439270" cy="1386037"/>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rgbClr val="000000"/>
              </a:solidFill>
            </a:endParaRPr>
          </a:p>
        </p:txBody>
      </p:sp>
      <p:cxnSp>
        <p:nvCxnSpPr>
          <p:cNvPr id="13" name="直接连接符"/>
          <p:cNvCxnSpPr/>
          <p:nvPr userDrawn="1"/>
        </p:nvCxnSpPr>
        <p:spPr>
          <a:xfrm>
            <a:off x="5102933" y="3924239"/>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数字占位符"/>
          <p:cNvSpPr>
            <a:spLocks noGrp="1"/>
          </p:cNvSpPr>
          <p:nvPr>
            <p:ph type="body" sz="quarter" idx="10" hasCustomPrompt="1"/>
          </p:nvPr>
        </p:nvSpPr>
        <p:spPr>
          <a:xfrm>
            <a:off x="457631" y="2233670"/>
            <a:ext cx="4223383" cy="3323987"/>
          </a:xfrm>
          <a:prstGeom prst="rect">
            <a:avLst/>
          </a:prstGeom>
          <a:noFill/>
        </p:spPr>
        <p:txBody>
          <a:bodyPr wrap="square" rtlCol="0" anchor="ctr">
            <a:spAutoFit/>
          </a:bodyPr>
          <a:lstStyle>
            <a:lvl1pPr marL="0" indent="0" algn="ctr">
              <a:lnSpc>
                <a:spcPct val="100000"/>
              </a:lnSpc>
              <a:buFontTx/>
              <a:buNone/>
              <a:defRPr lang="zh-CN" altLang="en-US" sz="21000" b="0" i="0" u="none" dirty="0">
                <a:solidFill>
                  <a:schemeClr val="accent1"/>
                </a:solidFill>
                <a:effectLst/>
                <a:latin typeface="Impact" panose="020B0806030902050204" pitchFamily="34" charset="0"/>
                <a:ea typeface="+mj-ea"/>
                <a:cs typeface="Arial" panose="020B0604020202020204" pitchFamily="34" charset="0"/>
              </a:defRPr>
            </a:lvl1pPr>
          </a:lstStyle>
          <a:p>
            <a:pPr marL="0" lvl="0"/>
            <a:r>
              <a:rPr lang="en-US" altLang="zh-CN" dirty="0"/>
              <a:t>01</a:t>
            </a:r>
            <a:endParaRPr lang="zh-CN" altLang="en-US" dirty="0"/>
          </a:p>
        </p:txBody>
      </p:sp>
      <p:sp>
        <p:nvSpPr>
          <p:cNvPr id="16" name="标题占位符"/>
          <p:cNvSpPr>
            <a:spLocks noGrp="1"/>
          </p:cNvSpPr>
          <p:nvPr>
            <p:ph type="body" sz="quarter" idx="11" hasCustomPrompt="1"/>
          </p:nvPr>
        </p:nvSpPr>
        <p:spPr>
          <a:xfrm>
            <a:off x="5108360" y="2787876"/>
            <a:ext cx="6848334"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a:t>添加标题</a:t>
            </a:r>
            <a:endParaRPr lang="zh-CN" altLang="en-US" dirty="0"/>
          </a:p>
        </p:txBody>
      </p:sp>
      <p:sp>
        <p:nvSpPr>
          <p:cNvPr id="17" name="文本占位符"/>
          <p:cNvSpPr>
            <a:spLocks noGrp="1"/>
          </p:cNvSpPr>
          <p:nvPr>
            <p:ph type="body" sz="quarter" idx="12" hasCustomPrompt="1"/>
          </p:nvPr>
        </p:nvSpPr>
        <p:spPr>
          <a:xfrm>
            <a:off x="5108361" y="4287280"/>
            <a:ext cx="6426414" cy="1015663"/>
          </a:xfrm>
          <a:prstGeom prst="rect">
            <a:avLst/>
          </a:prstGeom>
        </p:spPr>
        <p:txBody>
          <a:bodyPr wrap="square" anchor="t">
            <a:spAutoFit/>
          </a:bodyPr>
          <a:lstStyle>
            <a:lvl1pPr marL="0" indent="0">
              <a:lnSpc>
                <a:spcPct val="150000"/>
              </a:lnSpc>
              <a:buNone/>
              <a:defRPr sz="2000" spc="120" baseline="0">
                <a:solidFill>
                  <a:schemeClr val="accent3"/>
                </a:solidFill>
              </a:defRPr>
            </a:lvl1pPr>
          </a:lstStyle>
          <a:p>
            <a:pPr lvl="0"/>
            <a:r>
              <a:rPr lang="zh-CN" altLang="en-US" dirty="0"/>
              <a:t>单击此处添加您的文字内容，或复制文本粘贴至此，字间距和行间距均可自行调节。</a:t>
            </a:r>
            <a:endParaRPr lang="zh-CN" altLang="en-US" dirty="0"/>
          </a:p>
        </p:txBody>
      </p:sp>
      <p:sp>
        <p:nvSpPr>
          <p:cNvPr id="18" name="标题占位符"/>
          <p:cNvSpPr>
            <a:spLocks noGrp="1"/>
          </p:cNvSpPr>
          <p:nvPr>
            <p:ph type="body" sz="quarter" idx="13" hasCustomPrompt="1"/>
          </p:nvPr>
        </p:nvSpPr>
        <p:spPr>
          <a:xfrm>
            <a:off x="514781" y="5072866"/>
            <a:ext cx="4223383" cy="677108"/>
          </a:xfrm>
          <a:prstGeom prst="rect">
            <a:avLst/>
          </a:prstGeom>
          <a:noFill/>
          <a:ln>
            <a:noFill/>
          </a:ln>
        </p:spPr>
        <p:txBody>
          <a:bodyPr wrap="square" anchor="ctr">
            <a:spAutoFit/>
          </a:bodyPr>
          <a:lstStyle>
            <a:lvl1pPr marL="0" indent="0" algn="ctr">
              <a:lnSpc>
                <a:spcPct val="100000"/>
              </a:lnSpc>
              <a:buNone/>
              <a:defRPr lang="zh-CN" altLang="en-US" sz="3800" b="1" spc="0" baseline="0" dirty="0">
                <a:solidFill>
                  <a:schemeClr val="accent2"/>
                </a:solidFill>
                <a:latin typeface="+mj-ea"/>
                <a:ea typeface="+mj-ea"/>
              </a:defRPr>
            </a:lvl1pPr>
          </a:lstStyle>
          <a:p>
            <a:pPr marL="0" lvl="0"/>
            <a:r>
              <a:rPr lang="en-US" altLang="zh-CN" dirty="0"/>
              <a:t>PART ONE</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anim calcmode="lin" valueType="num">
                                      <p:cBhvr>
                                        <p:cTn id="3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5" grpId="0">
        <p:tmplLst>
          <p:tmpl lvl="0">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P spid="16" grpId="0">
        <p:tmplLst>
          <p:tmpl lvl="0">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p:tmplLst>
          <p:tmpl lvl="0">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图标"/>
          <p:cNvSpPr>
            <a:spLocks noEditPoints="1"/>
          </p:cNvSpPr>
          <p:nvPr userDrawn="1"/>
        </p:nvSpPr>
        <p:spPr bwMode="auto">
          <a:xfrm>
            <a:off x="114300" y="324941"/>
            <a:ext cx="828675" cy="470868"/>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rgbClr val="000000"/>
              </a:solidFill>
            </a:endParaRPr>
          </a:p>
        </p:txBody>
      </p:sp>
      <p:sp>
        <p:nvSpPr>
          <p:cNvPr id="5" name="标题占位符"/>
          <p:cNvSpPr>
            <a:spLocks noGrp="1"/>
          </p:cNvSpPr>
          <p:nvPr>
            <p:ph type="body" sz="quarter" idx="10" hasCustomPrompt="1"/>
          </p:nvPr>
        </p:nvSpPr>
        <p:spPr>
          <a:xfrm>
            <a:off x="1107141" y="244904"/>
            <a:ext cx="8731213" cy="630942"/>
          </a:xfrm>
          <a:prstGeom prst="rect">
            <a:avLst/>
          </a:prstGeom>
        </p:spPr>
        <p:txBody>
          <a:bodyPr wrap="square">
            <a:spAutoFit/>
          </a:bodyPr>
          <a:lstStyle>
            <a:lvl1pPr marL="0" indent="0" algn="l">
              <a:lnSpc>
                <a:spcPct val="100000"/>
              </a:lnSpc>
              <a:buFontTx/>
              <a:buNone/>
              <a:defRPr lang="zh-CN" altLang="en-US" sz="3500" b="1" spc="300" dirty="0" smtClean="0">
                <a:solidFill>
                  <a:schemeClr val="accent3"/>
                </a:solidFill>
                <a:latin typeface="+mj-ea"/>
                <a:ea typeface="+mj-ea"/>
              </a:defRPr>
            </a:lvl1pPr>
          </a:lstStyle>
          <a:p>
            <a:pPr marL="0" lvl="0"/>
            <a:r>
              <a:rPr lang="zh-CN" altLang="en-US" dirty="0"/>
              <a:t>点击添加标题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tmplLst>
          <p:tmpl lvl="0">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75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lIns="121917" tIns="60958" rIns="121917" bIns="60958"/>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121917" tIns="60958" rIns="121917" bIns="60958"/>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121917" tIns="60958" rIns="121917" bIns="60958"/>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iagBrick">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p:cNvSpPr/>
          <p:nvPr/>
        </p:nvSpPr>
        <p:spPr>
          <a:xfrm>
            <a:off x="179400" y="180000"/>
            <a:ext cx="11833200" cy="649800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p:cNvGrpSpPr/>
          <p:nvPr/>
        </p:nvGrpSpPr>
        <p:grpSpPr>
          <a:xfrm>
            <a:off x="3293957" y="5762912"/>
            <a:ext cx="374400" cy="374400"/>
            <a:chOff x="-1303020" y="1741087"/>
            <a:chExt cx="374400" cy="374400"/>
          </a:xfrm>
        </p:grpSpPr>
        <p:sp>
          <p:nvSpPr>
            <p:cNvPr id="4" name="椭圆"/>
            <p:cNvSpPr/>
            <p:nvPr/>
          </p:nvSpPr>
          <p:spPr>
            <a:xfrm>
              <a:off x="-1303020" y="1741087"/>
              <a:ext cx="374400" cy="37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标"/>
            <p:cNvSpPr>
              <a:spLocks noEditPoints="1"/>
            </p:cNvSpPr>
            <p:nvPr/>
          </p:nvSpPr>
          <p:spPr bwMode="auto">
            <a:xfrm>
              <a:off x="-1215986" y="1794882"/>
              <a:ext cx="206259" cy="243950"/>
            </a:xfrm>
            <a:custGeom>
              <a:avLst/>
              <a:gdLst>
                <a:gd name="T0" fmla="*/ 121 w 865"/>
                <a:gd name="T1" fmla="*/ 572 h 1009"/>
                <a:gd name="T2" fmla="*/ 213 w 865"/>
                <a:gd name="T3" fmla="*/ 571 h 1009"/>
                <a:gd name="T4" fmla="*/ 277 w 865"/>
                <a:gd name="T5" fmla="*/ 550 h 1009"/>
                <a:gd name="T6" fmla="*/ 393 w 865"/>
                <a:gd name="T7" fmla="*/ 793 h 1009"/>
                <a:gd name="T8" fmla="*/ 420 w 865"/>
                <a:gd name="T9" fmla="*/ 640 h 1009"/>
                <a:gd name="T10" fmla="*/ 401 w 865"/>
                <a:gd name="T11" fmla="*/ 631 h 1009"/>
                <a:gd name="T12" fmla="*/ 401 w 865"/>
                <a:gd name="T13" fmla="*/ 610 h 1009"/>
                <a:gd name="T14" fmla="*/ 485 w 865"/>
                <a:gd name="T15" fmla="*/ 610 h 1009"/>
                <a:gd name="T16" fmla="*/ 486 w 865"/>
                <a:gd name="T17" fmla="*/ 631 h 1009"/>
                <a:gd name="T18" fmla="*/ 466 w 865"/>
                <a:gd name="T19" fmla="*/ 640 h 1009"/>
                <a:gd name="T20" fmla="*/ 493 w 865"/>
                <a:gd name="T21" fmla="*/ 787 h 1009"/>
                <a:gd name="T22" fmla="*/ 592 w 865"/>
                <a:gd name="T23" fmla="*/ 559 h 1009"/>
                <a:gd name="T24" fmla="*/ 650 w 865"/>
                <a:gd name="T25" fmla="*/ 567 h 1009"/>
                <a:gd name="T26" fmla="*/ 736 w 865"/>
                <a:gd name="T27" fmla="*/ 567 h 1009"/>
                <a:gd name="T28" fmla="*/ 853 w 865"/>
                <a:gd name="T29" fmla="*/ 932 h 1009"/>
                <a:gd name="T30" fmla="*/ 734 w 865"/>
                <a:gd name="T31" fmla="*/ 974 h 1009"/>
                <a:gd name="T32" fmla="*/ 717 w 865"/>
                <a:gd name="T33" fmla="*/ 919 h 1009"/>
                <a:gd name="T34" fmla="*/ 680 w 865"/>
                <a:gd name="T35" fmla="*/ 984 h 1009"/>
                <a:gd name="T36" fmla="*/ 165 w 865"/>
                <a:gd name="T37" fmla="*/ 987 h 1009"/>
                <a:gd name="T38" fmla="*/ 127 w 865"/>
                <a:gd name="T39" fmla="*/ 919 h 1009"/>
                <a:gd name="T40" fmla="*/ 109 w 865"/>
                <a:gd name="T41" fmla="*/ 977 h 1009"/>
                <a:gd name="T42" fmla="*/ 0 w 865"/>
                <a:gd name="T43" fmla="*/ 932 h 1009"/>
                <a:gd name="T44" fmla="*/ 121 w 865"/>
                <a:gd name="T45" fmla="*/ 572 h 1009"/>
                <a:gd name="T46" fmla="*/ 249 w 865"/>
                <a:gd name="T47" fmla="*/ 390 h 1009"/>
                <a:gd name="T48" fmla="*/ 249 w 865"/>
                <a:gd name="T49" fmla="*/ 390 h 1009"/>
                <a:gd name="T50" fmla="*/ 219 w 865"/>
                <a:gd name="T51" fmla="*/ 355 h 1009"/>
                <a:gd name="T52" fmla="*/ 209 w 865"/>
                <a:gd name="T53" fmla="*/ 288 h 1009"/>
                <a:gd name="T54" fmla="*/ 209 w 865"/>
                <a:gd name="T55" fmla="*/ 280 h 1009"/>
                <a:gd name="T56" fmla="*/ 216 w 865"/>
                <a:gd name="T57" fmla="*/ 275 h 1009"/>
                <a:gd name="T58" fmla="*/ 220 w 865"/>
                <a:gd name="T59" fmla="*/ 272 h 1009"/>
                <a:gd name="T60" fmla="*/ 268 w 865"/>
                <a:gd name="T61" fmla="*/ 64 h 1009"/>
                <a:gd name="T62" fmla="*/ 571 w 865"/>
                <a:gd name="T63" fmla="*/ 57 h 1009"/>
                <a:gd name="T64" fmla="*/ 629 w 865"/>
                <a:gd name="T65" fmla="*/ 270 h 1009"/>
                <a:gd name="T66" fmla="*/ 637 w 865"/>
                <a:gd name="T67" fmla="*/ 275 h 1009"/>
                <a:gd name="T68" fmla="*/ 644 w 865"/>
                <a:gd name="T69" fmla="*/ 280 h 1009"/>
                <a:gd name="T70" fmla="*/ 645 w 865"/>
                <a:gd name="T71" fmla="*/ 288 h 1009"/>
                <a:gd name="T72" fmla="*/ 635 w 865"/>
                <a:gd name="T73" fmla="*/ 354 h 1009"/>
                <a:gd name="T74" fmla="*/ 606 w 865"/>
                <a:gd name="T75" fmla="*/ 389 h 1009"/>
                <a:gd name="T76" fmla="*/ 443 w 865"/>
                <a:gd name="T77" fmla="*/ 536 h 1009"/>
                <a:gd name="T78" fmla="*/ 403 w 865"/>
                <a:gd name="T79" fmla="*/ 532 h 1009"/>
                <a:gd name="T80" fmla="*/ 249 w 865"/>
                <a:gd name="T81" fmla="*/ 39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5" h="1009">
                  <a:moveTo>
                    <a:pt x="121" y="572"/>
                  </a:moveTo>
                  <a:cubicBezTo>
                    <a:pt x="154" y="572"/>
                    <a:pt x="185" y="571"/>
                    <a:pt x="213" y="571"/>
                  </a:cubicBezTo>
                  <a:cubicBezTo>
                    <a:pt x="240" y="574"/>
                    <a:pt x="262" y="567"/>
                    <a:pt x="277" y="550"/>
                  </a:cubicBezTo>
                  <a:lnTo>
                    <a:pt x="393" y="793"/>
                  </a:lnTo>
                  <a:lnTo>
                    <a:pt x="420" y="640"/>
                  </a:lnTo>
                  <a:lnTo>
                    <a:pt x="401" y="631"/>
                  </a:lnTo>
                  <a:lnTo>
                    <a:pt x="401" y="610"/>
                  </a:lnTo>
                  <a:lnTo>
                    <a:pt x="485" y="610"/>
                  </a:lnTo>
                  <a:lnTo>
                    <a:pt x="486" y="631"/>
                  </a:lnTo>
                  <a:lnTo>
                    <a:pt x="466" y="640"/>
                  </a:lnTo>
                  <a:lnTo>
                    <a:pt x="493" y="787"/>
                  </a:lnTo>
                  <a:lnTo>
                    <a:pt x="592" y="559"/>
                  </a:lnTo>
                  <a:cubicBezTo>
                    <a:pt x="607" y="567"/>
                    <a:pt x="627" y="569"/>
                    <a:pt x="650" y="567"/>
                  </a:cubicBezTo>
                  <a:cubicBezTo>
                    <a:pt x="677" y="567"/>
                    <a:pt x="705" y="567"/>
                    <a:pt x="736" y="567"/>
                  </a:cubicBezTo>
                  <a:cubicBezTo>
                    <a:pt x="815" y="641"/>
                    <a:pt x="865" y="818"/>
                    <a:pt x="853" y="932"/>
                  </a:cubicBezTo>
                  <a:cubicBezTo>
                    <a:pt x="828" y="949"/>
                    <a:pt x="786" y="963"/>
                    <a:pt x="734" y="974"/>
                  </a:cubicBezTo>
                  <a:lnTo>
                    <a:pt x="717" y="919"/>
                  </a:lnTo>
                  <a:lnTo>
                    <a:pt x="680" y="984"/>
                  </a:lnTo>
                  <a:cubicBezTo>
                    <a:pt x="527" y="1007"/>
                    <a:pt x="314" y="1009"/>
                    <a:pt x="165" y="987"/>
                  </a:cubicBezTo>
                  <a:lnTo>
                    <a:pt x="127" y="919"/>
                  </a:lnTo>
                  <a:lnTo>
                    <a:pt x="109" y="977"/>
                  </a:lnTo>
                  <a:cubicBezTo>
                    <a:pt x="58" y="966"/>
                    <a:pt x="19" y="951"/>
                    <a:pt x="0" y="932"/>
                  </a:cubicBezTo>
                  <a:cubicBezTo>
                    <a:pt x="2" y="832"/>
                    <a:pt x="20" y="659"/>
                    <a:pt x="121" y="572"/>
                  </a:cubicBezTo>
                  <a:close/>
                  <a:moveTo>
                    <a:pt x="249" y="390"/>
                  </a:moveTo>
                  <a:lnTo>
                    <a:pt x="249" y="390"/>
                  </a:lnTo>
                  <a:cubicBezTo>
                    <a:pt x="236" y="383"/>
                    <a:pt x="226" y="371"/>
                    <a:pt x="219" y="355"/>
                  </a:cubicBezTo>
                  <a:cubicBezTo>
                    <a:pt x="212" y="338"/>
                    <a:pt x="209" y="315"/>
                    <a:pt x="209" y="288"/>
                  </a:cubicBezTo>
                  <a:lnTo>
                    <a:pt x="209" y="280"/>
                  </a:lnTo>
                  <a:lnTo>
                    <a:pt x="216" y="275"/>
                  </a:lnTo>
                  <a:cubicBezTo>
                    <a:pt x="218" y="274"/>
                    <a:pt x="219" y="273"/>
                    <a:pt x="220" y="272"/>
                  </a:cubicBezTo>
                  <a:cubicBezTo>
                    <a:pt x="205" y="158"/>
                    <a:pt x="218" y="105"/>
                    <a:pt x="268" y="64"/>
                  </a:cubicBezTo>
                  <a:cubicBezTo>
                    <a:pt x="345" y="0"/>
                    <a:pt x="492" y="0"/>
                    <a:pt x="571" y="57"/>
                  </a:cubicBezTo>
                  <a:cubicBezTo>
                    <a:pt x="624" y="96"/>
                    <a:pt x="643" y="166"/>
                    <a:pt x="629" y="270"/>
                  </a:cubicBezTo>
                  <a:cubicBezTo>
                    <a:pt x="632" y="271"/>
                    <a:pt x="635" y="273"/>
                    <a:pt x="637" y="275"/>
                  </a:cubicBezTo>
                  <a:lnTo>
                    <a:pt x="644" y="280"/>
                  </a:lnTo>
                  <a:lnTo>
                    <a:pt x="645" y="288"/>
                  </a:lnTo>
                  <a:cubicBezTo>
                    <a:pt x="645" y="315"/>
                    <a:pt x="642" y="337"/>
                    <a:pt x="635" y="354"/>
                  </a:cubicBezTo>
                  <a:cubicBezTo>
                    <a:pt x="628" y="370"/>
                    <a:pt x="619" y="382"/>
                    <a:pt x="606" y="389"/>
                  </a:cubicBezTo>
                  <a:cubicBezTo>
                    <a:pt x="585" y="456"/>
                    <a:pt x="515" y="528"/>
                    <a:pt x="443" y="536"/>
                  </a:cubicBezTo>
                  <a:cubicBezTo>
                    <a:pt x="430" y="537"/>
                    <a:pt x="415" y="537"/>
                    <a:pt x="403" y="532"/>
                  </a:cubicBezTo>
                  <a:cubicBezTo>
                    <a:pt x="324" y="504"/>
                    <a:pt x="274" y="472"/>
                    <a:pt x="249" y="390"/>
                  </a:cubicBezTo>
                  <a:close/>
                </a:path>
              </a:pathLst>
            </a:custGeom>
            <a:solidFill>
              <a:schemeClr val="bg1"/>
            </a:solidFill>
            <a:ln>
              <a:noFill/>
            </a:ln>
          </p:spPr>
          <p:txBody>
            <a:bodyPr vert="horz" wrap="square" lIns="91404" tIns="45702" rIns="91404" bIns="45702" numCol="1" anchor="t" anchorCtr="0" compatLnSpc="1"/>
            <a:lstStyle/>
            <a:p>
              <a:endParaRPr lang="zh-CN" altLang="en-US" sz="1800">
                <a:solidFill>
                  <a:schemeClr val="accent1"/>
                </a:solidFill>
                <a:cs typeface="+mn-ea"/>
                <a:sym typeface="+mn-lt"/>
              </a:endParaRPr>
            </a:p>
          </p:txBody>
        </p:sp>
      </p:grpSp>
      <p:sp>
        <p:nvSpPr>
          <p:cNvPr id="16" name="图标"/>
          <p:cNvSpPr>
            <a:spLocks noEditPoints="1"/>
          </p:cNvSpPr>
          <p:nvPr/>
        </p:nvSpPr>
        <p:spPr bwMode="auto">
          <a:xfrm>
            <a:off x="6502638" y="5735640"/>
            <a:ext cx="374400" cy="37294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4D4D4D"/>
              </a:solidFill>
              <a:effectLst/>
              <a:uLnTx/>
              <a:uFillTx/>
              <a:latin typeface="+mn-ea"/>
            </a:endParaRPr>
          </a:p>
        </p:txBody>
      </p:sp>
      <p:cxnSp>
        <p:nvCxnSpPr>
          <p:cNvPr id="15" name="直接连接符"/>
          <p:cNvCxnSpPr/>
          <p:nvPr/>
        </p:nvCxnSpPr>
        <p:spPr>
          <a:xfrm>
            <a:off x="1729408" y="5056152"/>
            <a:ext cx="1260000" cy="0"/>
          </a:xfrm>
          <a:prstGeom prst="line">
            <a:avLst/>
          </a:prstGeom>
          <a:ln>
            <a:solidFill>
              <a:schemeClr val="accent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p:cNvCxnSpPr/>
          <p:nvPr/>
        </p:nvCxnSpPr>
        <p:spPr>
          <a:xfrm>
            <a:off x="9085787" y="5056152"/>
            <a:ext cx="1260000" cy="0"/>
          </a:xfrm>
          <a:prstGeom prst="line">
            <a:avLst/>
          </a:prstGeom>
          <a:ln>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文本"/>
          <p:cNvSpPr/>
          <p:nvPr/>
        </p:nvSpPr>
        <p:spPr>
          <a:xfrm>
            <a:off x="6926221" y="5750057"/>
            <a:ext cx="2138680" cy="398780"/>
          </a:xfrm>
          <a:prstGeom prst="rect">
            <a:avLst/>
          </a:prstGeom>
        </p:spPr>
        <p:txBody>
          <a:bodyPr wrap="none">
            <a:spAutoFit/>
          </a:bodyPr>
          <a:lstStyle/>
          <a:p>
            <a:r>
              <a:rPr lang="zh-CN" altLang="en-US" sz="2000" spc="200">
                <a:solidFill>
                  <a:schemeClr val="accent1"/>
                </a:solidFill>
              </a:rPr>
              <a:t>答辩人：阳湘源</a:t>
            </a:r>
            <a:endParaRPr lang="zh-CN" altLang="en-US" sz="2000" spc="200">
              <a:solidFill>
                <a:schemeClr val="accent1"/>
              </a:solidFill>
            </a:endParaRPr>
          </a:p>
        </p:txBody>
      </p:sp>
      <p:sp>
        <p:nvSpPr>
          <p:cNvPr id="14" name="文本"/>
          <p:cNvSpPr/>
          <p:nvPr/>
        </p:nvSpPr>
        <p:spPr>
          <a:xfrm>
            <a:off x="3702647" y="5750057"/>
            <a:ext cx="2138680" cy="398780"/>
          </a:xfrm>
          <a:prstGeom prst="rect">
            <a:avLst/>
          </a:prstGeom>
        </p:spPr>
        <p:txBody>
          <a:bodyPr wrap="none">
            <a:spAutoFit/>
          </a:bodyPr>
          <a:lstStyle/>
          <a:p>
            <a:r>
              <a:rPr lang="zh-CN" altLang="en-US" sz="2000" spc="200">
                <a:solidFill>
                  <a:schemeClr val="accent1"/>
                </a:solidFill>
              </a:rPr>
              <a:t>指导老师：蔺杰</a:t>
            </a:r>
            <a:endParaRPr lang="zh-CN" altLang="en-US" sz="2000" spc="200">
              <a:solidFill>
                <a:schemeClr val="accent1"/>
              </a:solidFill>
            </a:endParaRPr>
          </a:p>
        </p:txBody>
      </p:sp>
      <p:sp>
        <p:nvSpPr>
          <p:cNvPr id="9" name="文本"/>
          <p:cNvSpPr/>
          <p:nvPr/>
        </p:nvSpPr>
        <p:spPr>
          <a:xfrm>
            <a:off x="3070861" y="4792021"/>
            <a:ext cx="6050280" cy="553085"/>
          </a:xfrm>
          <a:prstGeom prst="rect">
            <a:avLst/>
          </a:prstGeom>
        </p:spPr>
        <p:txBody>
          <a:bodyPr wrap="none">
            <a:spAutoFit/>
          </a:bodyPr>
          <a:lstStyle/>
          <a:p>
            <a:pPr algn="ctr"/>
            <a:r>
              <a:rPr lang="zh-CN" altLang="en-US" sz="3000" b="1" spc="300">
                <a:solidFill>
                  <a:schemeClr val="accent1"/>
                </a:solidFill>
                <a:latin typeface="+mn-ea"/>
              </a:rPr>
              <a:t>计算机科学与技术学院软件工程</a:t>
            </a:r>
            <a:endParaRPr lang="zh-CN" altLang="en-US" sz="3000" b="1" spc="300">
              <a:solidFill>
                <a:schemeClr val="accent1"/>
              </a:solidFill>
              <a:latin typeface="+mn-ea"/>
            </a:endParaRPr>
          </a:p>
        </p:txBody>
      </p:sp>
      <p:sp>
        <p:nvSpPr>
          <p:cNvPr id="8" name="标题"/>
          <p:cNvSpPr/>
          <p:nvPr/>
        </p:nvSpPr>
        <p:spPr>
          <a:xfrm>
            <a:off x="2398395" y="2079113"/>
            <a:ext cx="7396480" cy="1137285"/>
          </a:xfrm>
          <a:prstGeom prst="rect">
            <a:avLst/>
          </a:prstGeom>
          <a:noFill/>
        </p:spPr>
        <p:txBody>
          <a:bodyPr wrap="none" lIns="91440" tIns="45720" rIns="91440" bIns="45720" anchor="ctr" anchorCtr="1">
            <a:spAutoFit/>
          </a:bodyPr>
          <a:lstStyle/>
          <a:p>
            <a:pPr algn="ctr"/>
            <a:r>
              <a:rPr lang="zh-CN" altLang="en-US" sz="6800" b="1" spc="300">
                <a:ln w="0"/>
                <a:solidFill>
                  <a:schemeClr val="accent1"/>
                </a:solidFill>
                <a:latin typeface="+mj-ea"/>
                <a:ea typeface="+mj-ea"/>
              </a:rPr>
              <a:t>毕业论文中期</a:t>
            </a:r>
            <a:r>
              <a:rPr lang="zh-CN" altLang="en-US" sz="6800" b="1" spc="300">
                <a:ln w="0"/>
                <a:solidFill>
                  <a:schemeClr val="accent1"/>
                </a:solidFill>
                <a:latin typeface="+mj-ea"/>
                <a:ea typeface="+mj-ea"/>
              </a:rPr>
              <a:t>答辩</a:t>
            </a:r>
            <a:endParaRPr lang="zh-CN" altLang="en-US" sz="6800" b="1" spc="300" dirty="0">
              <a:ln w="0"/>
              <a:solidFill>
                <a:schemeClr val="accent1"/>
              </a:solidFill>
              <a:latin typeface="+mj-ea"/>
              <a:ea typeface="+mj-ea"/>
            </a:endParaRPr>
          </a:p>
        </p:txBody>
      </p:sp>
      <p:sp>
        <p:nvSpPr>
          <p:cNvPr id="21" name="图标"/>
          <p:cNvSpPr>
            <a:spLocks noEditPoints="1"/>
          </p:cNvSpPr>
          <p:nvPr/>
        </p:nvSpPr>
        <p:spPr bwMode="auto">
          <a:xfrm>
            <a:off x="5084135" y="600499"/>
            <a:ext cx="2439270" cy="1386037"/>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rgbClr val="000000"/>
              </a:solidFill>
            </a:endParaRPr>
          </a:p>
        </p:txBody>
      </p:sp>
      <p:pic>
        <p:nvPicPr>
          <p:cNvPr id="19" name="背景音乐">
            <a:hlinkClick r:id="" action="ppaction://media"/>
          </p:cNvPr>
          <p:cNvPicPr>
            <a:picLocks noChangeAspect="1"/>
          </p:cNvPicPr>
          <p:nvPr>
            <a:audioFile r:link="rId1"/>
            <p:extLst>
              <p:ext uri="{DAA4B4D4-6D71-4841-9C94-3DE7FCFB9230}">
                <p14:media xmlns:p14="http://schemas.microsoft.com/office/powerpoint/2010/main" r:embed="rId2">
                  <p14:fade in="1000.000000" out="500.000000"/>
                </p14:media>
              </p:ext>
            </p:extLst>
          </p:nvPr>
        </p:nvPicPr>
        <p:blipFill>
          <a:blip r:embed="rId3"/>
          <a:stretch>
            <a:fillRect/>
          </a:stretch>
        </p:blipFill>
        <p:spPr>
          <a:xfrm>
            <a:off x="-686036" y="0"/>
            <a:ext cx="676801" cy="676800"/>
          </a:xfrm>
          <a:prstGeom prst="rect">
            <a:avLst/>
          </a:prstGeom>
        </p:spPr>
      </p:pic>
      <p:sp>
        <p:nvSpPr>
          <p:cNvPr id="2" name="标题"/>
          <p:cNvSpPr/>
          <p:nvPr/>
        </p:nvSpPr>
        <p:spPr>
          <a:xfrm>
            <a:off x="1320165" y="3585651"/>
            <a:ext cx="9593580" cy="645160"/>
          </a:xfrm>
          <a:prstGeom prst="rect">
            <a:avLst/>
          </a:prstGeom>
          <a:noFill/>
        </p:spPr>
        <p:txBody>
          <a:bodyPr wrap="none" lIns="91440" tIns="45720" rIns="91440" bIns="45720" anchor="ctr" anchorCtr="1">
            <a:spAutoFit/>
          </a:bodyPr>
          <a:p>
            <a:pPr algn="ctr"/>
            <a:r>
              <a:rPr lang="zh-CN" altLang="en-US" sz="3600" b="1" spc="300">
                <a:ln w="0"/>
                <a:solidFill>
                  <a:schemeClr val="accent1"/>
                </a:solidFill>
                <a:latin typeface="+mj-ea"/>
                <a:ea typeface="+mj-ea"/>
              </a:rPr>
              <a:t>题目：</a:t>
            </a:r>
            <a:r>
              <a:rPr lang="zh-CN" altLang="en-US" sz="3600" b="1" spc="300">
                <a:ln w="0"/>
                <a:solidFill>
                  <a:schemeClr val="accent1"/>
                </a:solidFill>
                <a:latin typeface="+mj-ea"/>
                <a:ea typeface="+mj-ea"/>
              </a:rPr>
              <a:t>智能交通系统共享算法的设计与实现</a:t>
            </a:r>
            <a:endParaRPr lang="zh-CN" altLang="en-US" sz="3600" b="1" spc="300">
              <a:ln w="0"/>
              <a:solidFill>
                <a:schemeClr val="accent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500"/>
                                        <p:tgtEl>
                                          <p:spTgt spid="8"/>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2"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par>
                          <p:cTn id="26" fill="hold">
                            <p:stCondLst>
                              <p:cond delay="2000"/>
                            </p:stCondLst>
                            <p:childTnLst>
                              <p:par>
                                <p:cTn id="27" presetID="16" presetClass="entr" presetSubtype="37"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outVertical)">
                                      <p:cBhvr>
                                        <p:cTn id="29" dur="500"/>
                                        <p:tgtEl>
                                          <p:spTgt spid="9"/>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4500"/>
                            </p:stCondLst>
                            <p:childTnLst>
                              <p:par>
                                <p:cTn id="51" presetID="16" presetClass="entr" presetSubtype="37"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outVertical)">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54" repeatCount="indefinite" fill="remove" display="0">
                  <p:stCondLst>
                    <p:cond delay="indefinite"/>
                  </p:stCondLst>
                  <p:endCondLst>
                    <p:cond evt="onStopAudio" delay="0">
                      <p:tgtEl>
                        <p:sldTgt/>
                      </p:tgtEl>
                    </p:cond>
                  </p:endCondLst>
                </p:cTn>
                <p:tgtEl>
                  <p:spTgt spid="19"/>
                </p:tgtEl>
              </p:cMediaNode>
            </p:audio>
          </p:childTnLst>
        </p:cTn>
      </p:par>
    </p:tnLst>
    <p:bldLst>
      <p:bldP spid="13" grpId="0" animBg="1"/>
      <p:bldP spid="16" grpId="0" animBg="1"/>
      <p:bldP spid="20" grpId="0"/>
      <p:bldP spid="14" grpId="0"/>
      <p:bldP spid="9" grpId="0"/>
      <p:bldP spid="8" grpId="0"/>
      <p:bldP spid="21"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body" sz="quarter" idx="10"/>
          </p:nvPr>
        </p:nvSpPr>
        <p:spPr>
          <a:xfrm>
            <a:off x="1107141" y="244904"/>
            <a:ext cx="8731213" cy="629920"/>
          </a:xfrm>
        </p:spPr>
        <p:txBody>
          <a:bodyPr/>
          <a:lstStyle/>
          <a:p>
            <a:r>
              <a:rPr dirty="0"/>
              <a:t>实验过程</a:t>
            </a:r>
            <a:endParaRPr dirty="0"/>
          </a:p>
        </p:txBody>
      </p:sp>
      <p:pic>
        <p:nvPicPr>
          <p:cNvPr id="3" name="图片 2"/>
          <p:cNvPicPr>
            <a:picLocks noChangeAspect="1"/>
          </p:cNvPicPr>
          <p:nvPr/>
        </p:nvPicPr>
        <p:blipFill>
          <a:blip r:embed="rId1"/>
          <a:stretch>
            <a:fillRect/>
          </a:stretch>
        </p:blipFill>
        <p:spPr>
          <a:xfrm>
            <a:off x="193040" y="1741170"/>
            <a:ext cx="7113270" cy="2302510"/>
          </a:xfrm>
          <a:prstGeom prst="rect">
            <a:avLst/>
          </a:prstGeom>
        </p:spPr>
      </p:pic>
      <p:sp>
        <p:nvSpPr>
          <p:cNvPr id="22" name="文本"/>
          <p:cNvSpPr/>
          <p:nvPr/>
        </p:nvSpPr>
        <p:spPr>
          <a:xfrm>
            <a:off x="8159030" y="2620569"/>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插入的订单要进行合理性判断，不能耽误车上乘客最晚到达他们传送点</a:t>
            </a:r>
            <a:r>
              <a:rPr lang="zh-CN" altLang="en-US" sz="1600" spc="150" dirty="0">
                <a:solidFill>
                  <a:schemeClr val="accent3"/>
                </a:solidFill>
                <a:latin typeface="+mn-ea"/>
              </a:rPr>
              <a:t>的时间。</a:t>
            </a:r>
            <a:endParaRPr lang="zh-CN" altLang="en-US" sz="1600" spc="150" dirty="0">
              <a:solidFill>
                <a:schemeClr val="accent3"/>
              </a:solidFill>
              <a:latin typeface="+mn-ea"/>
            </a:endParaRPr>
          </a:p>
        </p:txBody>
      </p:sp>
      <p:sp>
        <p:nvSpPr>
          <p:cNvPr id="23" name="文本"/>
          <p:cNvSpPr/>
          <p:nvPr/>
        </p:nvSpPr>
        <p:spPr>
          <a:xfrm>
            <a:off x="8160833" y="2084335"/>
            <a:ext cx="2773680" cy="445135"/>
          </a:xfrm>
          <a:prstGeom prst="rect">
            <a:avLst/>
          </a:prstGeom>
        </p:spPr>
        <p:txBody>
          <a:bodyPr wrap="none">
            <a:spAutoFit/>
          </a:bodyPr>
          <a:p>
            <a:r>
              <a:rPr lang="zh-CN" altLang="en-US" sz="2300" b="1" spc="250" dirty="0">
                <a:solidFill>
                  <a:schemeClr val="accent1"/>
                </a:solidFill>
                <a:latin typeface="+mj-ea"/>
                <a:ea typeface="+mj-ea"/>
              </a:rPr>
              <a:t>订单插入检验算法</a:t>
            </a:r>
            <a:endParaRPr lang="zh-CN" altLang="en-US" sz="2300" b="1" spc="250" dirty="0">
              <a:solidFill>
                <a:schemeClr val="accent1"/>
              </a:solidFill>
              <a:latin typeface="+mj-ea"/>
              <a:ea typeface="+mj-ea"/>
            </a:endParaRPr>
          </a:p>
        </p:txBody>
      </p:sp>
      <p:sp>
        <p:nvSpPr>
          <p:cNvPr id="24" name="矩形"/>
          <p:cNvSpPr/>
          <p:nvPr/>
        </p:nvSpPr>
        <p:spPr>
          <a:xfrm>
            <a:off x="7915393" y="202922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outVertical)">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p:cNvSpPr>
            <a:spLocks noGrp="1"/>
          </p:cNvSpPr>
          <p:nvPr>
            <p:ph type="body" sz="quarter" idx="10"/>
          </p:nvPr>
        </p:nvSpPr>
        <p:spPr>
          <a:xfrm>
            <a:off x="1107141" y="244904"/>
            <a:ext cx="8731213" cy="629920"/>
          </a:xfrm>
        </p:spPr>
        <p:txBody>
          <a:bodyPr/>
          <a:lstStyle/>
          <a:p>
            <a:r>
              <a:rPr lang="zh-CN" altLang="en-US" dirty="0"/>
              <a:t>实验过程</a:t>
            </a:r>
            <a:endParaRPr lang="zh-CN" altLang="en-US" dirty="0"/>
          </a:p>
        </p:txBody>
      </p:sp>
      <p:sp>
        <p:nvSpPr>
          <p:cNvPr id="18" name="文本"/>
          <p:cNvSpPr/>
          <p:nvPr/>
        </p:nvSpPr>
        <p:spPr>
          <a:xfrm>
            <a:off x="497755" y="1828724"/>
            <a:ext cx="3276033" cy="4523105"/>
          </a:xfrm>
          <a:prstGeom prst="rect">
            <a:avLst/>
          </a:prstGeom>
          <a:noFill/>
        </p:spPr>
        <p:txBody>
          <a:bodyPr wrap="square" rtlCol="0">
            <a:spAutoFit/>
          </a:bodyPr>
          <a:lstStyle/>
          <a:p>
            <a:pPr>
              <a:lnSpc>
                <a:spcPct val="150000"/>
              </a:lnSpc>
            </a:pPr>
            <a:r>
              <a:rPr lang="zh-CN" altLang="en-US" sz="1600" spc="150" dirty="0">
                <a:solidFill>
                  <a:schemeClr val="accent3"/>
                </a:solidFill>
                <a:latin typeface="+mn-ea"/>
              </a:rPr>
              <a:t>在上下班高峰期、车站、机场等地区会出现打车突增的现象，此时，系统可能不能及时响应每个订单，因此我们需要对订单进行批量处理。当某个接应点区域的订单池大于某个阈值的时候，将启用拼单算法，拼单算法将这个区域内的订单按照订单的传送点所在的传送点区域进行分类，然后将分类后的订单进行拼单，然后再附近寻找一辆空车。</a:t>
            </a:r>
            <a:endParaRPr lang="zh-CN" altLang="en-US" sz="1600" spc="150" dirty="0">
              <a:solidFill>
                <a:schemeClr val="accent3"/>
              </a:solidFill>
              <a:latin typeface="+mn-ea"/>
            </a:endParaRPr>
          </a:p>
        </p:txBody>
      </p:sp>
      <p:sp>
        <p:nvSpPr>
          <p:cNvPr id="19" name="文本"/>
          <p:cNvSpPr/>
          <p:nvPr/>
        </p:nvSpPr>
        <p:spPr>
          <a:xfrm>
            <a:off x="499558" y="1292490"/>
            <a:ext cx="3097530" cy="445135"/>
          </a:xfrm>
          <a:prstGeom prst="rect">
            <a:avLst/>
          </a:prstGeom>
        </p:spPr>
        <p:txBody>
          <a:bodyPr wrap="none">
            <a:spAutoFit/>
          </a:bodyPr>
          <a:lstStyle/>
          <a:p>
            <a:r>
              <a:rPr lang="zh-CN" altLang="en-US" sz="2300" b="1" spc="250" dirty="0">
                <a:solidFill>
                  <a:schemeClr val="accent1"/>
                </a:solidFill>
                <a:latin typeface="+mj-ea"/>
                <a:ea typeface="+mj-ea"/>
              </a:rPr>
              <a:t>拼单算法（创新点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20" name="矩形"/>
          <p:cNvSpPr/>
          <p:nvPr/>
        </p:nvSpPr>
        <p:spPr>
          <a:xfrm>
            <a:off x="254118" y="123737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 name="文本"/>
          <p:cNvSpPr/>
          <p:nvPr/>
        </p:nvSpPr>
        <p:spPr>
          <a:xfrm>
            <a:off x="4093125" y="1833070"/>
            <a:ext cx="3276033" cy="4523105"/>
          </a:xfrm>
          <a:prstGeom prst="rect">
            <a:avLst/>
          </a:prstGeom>
          <a:noFill/>
        </p:spPr>
        <p:txBody>
          <a:bodyPr wrap="square" rtlCol="0">
            <a:spAutoFit/>
          </a:bodyPr>
          <a:p>
            <a:pPr>
              <a:lnSpc>
                <a:spcPct val="150000"/>
              </a:lnSpc>
            </a:pPr>
            <a:r>
              <a:rPr lang="zh-CN" altLang="en-US" sz="1600" spc="150" dirty="0">
                <a:solidFill>
                  <a:schemeClr val="accent3"/>
                </a:solidFill>
                <a:latin typeface="+mn-ea"/>
              </a:rPr>
              <a:t>这个算法的目的是让那些空车司机能够快速的到达最近接客概率最大的区域。使用历史数据统计每天每个时间段每个区域订单数量。计算司机到达一个区域之前可能被服务的订单数，然后使用泊松分布计算在该时间段内产生的订单数大于被服务的订单数的概率，这个概率就是司机在该区域接到客的概率。司机将去一个又近接客概率又高的区域。</a:t>
            </a:r>
            <a:endParaRPr lang="zh-CN" altLang="en-US" sz="1600" spc="150" dirty="0">
              <a:solidFill>
                <a:schemeClr val="accent3"/>
              </a:solidFill>
              <a:latin typeface="+mn-ea"/>
            </a:endParaRPr>
          </a:p>
        </p:txBody>
      </p:sp>
      <p:sp>
        <p:nvSpPr>
          <p:cNvPr id="6" name="文本"/>
          <p:cNvSpPr/>
          <p:nvPr/>
        </p:nvSpPr>
        <p:spPr>
          <a:xfrm>
            <a:off x="4094928" y="1296836"/>
            <a:ext cx="3745230" cy="445135"/>
          </a:xfrm>
          <a:prstGeom prst="rect">
            <a:avLst/>
          </a:prstGeom>
        </p:spPr>
        <p:txBody>
          <a:bodyPr wrap="none">
            <a:spAutoFit/>
          </a:bodyPr>
          <a:p>
            <a:r>
              <a:rPr lang="zh-CN" altLang="en-US" sz="2300" b="1" spc="250" dirty="0">
                <a:solidFill>
                  <a:schemeClr val="accent1"/>
                </a:solidFill>
                <a:latin typeface="+mj-ea"/>
                <a:ea typeface="+mj-ea"/>
              </a:rPr>
              <a:t>空车推荐算法（创新点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7" name="矩形"/>
          <p:cNvSpPr/>
          <p:nvPr/>
        </p:nvSpPr>
        <p:spPr>
          <a:xfrm>
            <a:off x="3849488" y="1241723"/>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
        <p:nvSpPr>
          <p:cNvPr id="9" name="文本"/>
          <p:cNvSpPr/>
          <p:nvPr/>
        </p:nvSpPr>
        <p:spPr>
          <a:xfrm>
            <a:off x="8024410" y="1835709"/>
            <a:ext cx="3276033" cy="2306955"/>
          </a:xfrm>
          <a:prstGeom prst="rect">
            <a:avLst/>
          </a:prstGeom>
          <a:noFill/>
        </p:spPr>
        <p:txBody>
          <a:bodyPr wrap="square" rtlCol="0">
            <a:spAutoFit/>
          </a:bodyPr>
          <a:p>
            <a:pPr>
              <a:lnSpc>
                <a:spcPct val="150000"/>
              </a:lnSpc>
            </a:pPr>
            <a:r>
              <a:rPr lang="zh-CN" altLang="en-US" sz="1600" spc="150" dirty="0">
                <a:solidFill>
                  <a:schemeClr val="accent3"/>
                </a:solidFill>
                <a:latin typeface="+mn-ea"/>
              </a:rPr>
              <a:t>对于非</a:t>
            </a:r>
            <a:r>
              <a:rPr lang="zh-CN" altLang="en-US" sz="1600" spc="150" dirty="0">
                <a:solidFill>
                  <a:schemeClr val="accent3"/>
                </a:solidFill>
                <a:latin typeface="+mn-ea"/>
              </a:rPr>
              <a:t>空车的司机，想通过适当的绕道接到更多的顾客，在不超过车上乘客最晚传送点时间的情况下，该算法会计算出司机绕道去一个区域接到乘客的概率。</a:t>
            </a:r>
            <a:endParaRPr lang="zh-CN" altLang="en-US" sz="1600" spc="150" dirty="0">
              <a:solidFill>
                <a:schemeClr val="accent3"/>
              </a:solidFill>
              <a:latin typeface="+mn-ea"/>
            </a:endParaRPr>
          </a:p>
        </p:txBody>
      </p:sp>
      <p:sp>
        <p:nvSpPr>
          <p:cNvPr id="10" name="文本"/>
          <p:cNvSpPr/>
          <p:nvPr/>
        </p:nvSpPr>
        <p:spPr>
          <a:xfrm>
            <a:off x="8026213" y="1299475"/>
            <a:ext cx="3745230" cy="445135"/>
          </a:xfrm>
          <a:prstGeom prst="rect">
            <a:avLst/>
          </a:prstGeom>
        </p:spPr>
        <p:txBody>
          <a:bodyPr wrap="none">
            <a:spAutoFit/>
          </a:bodyPr>
          <a:p>
            <a:r>
              <a:rPr lang="zh-CN" altLang="en-US" sz="2300" b="1" spc="250" dirty="0">
                <a:solidFill>
                  <a:schemeClr val="accent1"/>
                </a:solidFill>
                <a:latin typeface="+mj-ea"/>
                <a:ea typeface="+mj-ea"/>
              </a:rPr>
              <a:t>绕道推荐算法</a:t>
            </a:r>
            <a:r>
              <a:rPr lang="zh-CN" altLang="en-US" sz="2300" b="1" spc="250" dirty="0">
                <a:solidFill>
                  <a:schemeClr val="accent1"/>
                </a:solidFill>
                <a:latin typeface="+mj-ea"/>
                <a:ea typeface="+mj-ea"/>
              </a:rPr>
              <a:t>（创新点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11" name="矩形"/>
          <p:cNvSpPr/>
          <p:nvPr/>
        </p:nvSpPr>
        <p:spPr>
          <a:xfrm>
            <a:off x="7780773" y="124436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Horizontal)">
                                      <p:cBhvr>
                                        <p:cTn id="7" dur="500"/>
                                        <p:tgtEl>
                                          <p:spTgt spid="20"/>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Horizontal)">
                                      <p:cBhvr>
                                        <p:cTn id="19" dur="500"/>
                                        <p:tgtEl>
                                          <p:spTgt spid="7"/>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outVertical)">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Horizontal)">
                                      <p:cBhvr>
                                        <p:cTn id="31" dur="500"/>
                                        <p:tgtEl>
                                          <p:spTgt spid="11"/>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bldLvl="0" animBg="1"/>
      <p:bldP spid="3" grpId="0"/>
      <p:bldP spid="6" grpId="0"/>
      <p:bldP spid="7" grpId="0" bldLvl="0" animBg="1"/>
      <p:bldP spid="9" grpId="0"/>
      <p:bldP spid="10" grpId="0"/>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526875" y="3372109"/>
            <a:ext cx="2125980" cy="445135"/>
          </a:xfrm>
          <a:prstGeom prst="rect">
            <a:avLst/>
          </a:prstGeom>
        </p:spPr>
        <p:txBody>
          <a:bodyPr wrap="none">
            <a:spAutoFit/>
          </a:bodyPr>
          <a:lstStyle/>
          <a:p>
            <a:pPr algn="ctr"/>
            <a:r>
              <a:rPr lang="zh-CN" altLang="en-US" sz="2300" b="1" spc="250" dirty="0">
                <a:solidFill>
                  <a:schemeClr val="accent1"/>
                </a:solidFill>
                <a:latin typeface="+mj-ea"/>
                <a:ea typeface="+mj-ea"/>
              </a:rPr>
              <a:t>正六边形</a:t>
            </a:r>
            <a:r>
              <a:rPr lang="zh-CN" altLang="en-US" sz="2300" b="1" spc="250" dirty="0">
                <a:solidFill>
                  <a:schemeClr val="accent1"/>
                </a:solidFill>
                <a:latin typeface="+mj-ea"/>
                <a:ea typeface="+mj-ea"/>
              </a:rPr>
              <a:t>格子</a:t>
            </a:r>
            <a:endParaRPr lang="zh-CN" altLang="en-US" sz="2300" b="1" spc="250" dirty="0">
              <a:solidFill>
                <a:schemeClr val="accent1"/>
              </a:solidFill>
              <a:latin typeface="+mj-ea"/>
              <a:ea typeface="+mj-ea"/>
            </a:endParaRPr>
          </a:p>
        </p:txBody>
      </p:sp>
      <p:sp>
        <p:nvSpPr>
          <p:cNvPr id="9" name="文本"/>
          <p:cNvSpPr/>
          <p:nvPr/>
        </p:nvSpPr>
        <p:spPr>
          <a:xfrm>
            <a:off x="688800" y="5977365"/>
            <a:ext cx="1802130" cy="445135"/>
          </a:xfrm>
          <a:prstGeom prst="rect">
            <a:avLst/>
          </a:prstGeom>
        </p:spPr>
        <p:txBody>
          <a:bodyPr wrap="none">
            <a:spAutoFit/>
          </a:bodyPr>
          <a:lstStyle/>
          <a:p>
            <a:pPr algn="ctr"/>
            <a:r>
              <a:rPr lang="zh-CN" altLang="en-US" sz="2300" b="1" spc="250" dirty="0">
                <a:solidFill>
                  <a:schemeClr val="accent2"/>
                </a:solidFill>
                <a:latin typeface="+mj-ea"/>
                <a:ea typeface="+mj-ea"/>
              </a:rPr>
              <a:t>正方</a:t>
            </a:r>
            <a:r>
              <a:rPr lang="zh-CN" altLang="en-US" sz="2300" b="1" spc="250" dirty="0">
                <a:solidFill>
                  <a:schemeClr val="accent2"/>
                </a:solidFill>
                <a:latin typeface="+mj-ea"/>
                <a:ea typeface="+mj-ea"/>
              </a:rPr>
              <a:t>形格子</a:t>
            </a:r>
            <a:endParaRPr lang="zh-CN" altLang="en-US" sz="2300" b="1" spc="250" dirty="0">
              <a:solidFill>
                <a:schemeClr val="accent2"/>
              </a:solidFill>
              <a:latin typeface="+mj-ea"/>
              <a:ea typeface="+mj-ea"/>
            </a:endParaRPr>
          </a:p>
        </p:txBody>
      </p:sp>
      <p:sp>
        <p:nvSpPr>
          <p:cNvPr id="10" name="文本"/>
          <p:cNvSpPr txBox="1"/>
          <p:nvPr/>
        </p:nvSpPr>
        <p:spPr>
          <a:xfrm>
            <a:off x="2680335" y="1473200"/>
            <a:ext cx="3803015" cy="2091690"/>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fontAlgn="auto">
              <a:lnSpc>
                <a:spcPct val="100000"/>
              </a:lnSpc>
              <a:buFont typeface="Wingdings" panose="05000000000000000000" pitchFamily="2" charset="2"/>
              <a:buNone/>
            </a:pPr>
            <a:r>
              <a:rPr lang="zh-CN" altLang="en-US" dirty="0">
                <a:solidFill>
                  <a:schemeClr val="accent3"/>
                </a:solidFill>
              </a:rPr>
              <a:t>正六边形格子，格子边长：100m</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服务率：65.4%</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总节省距离：653961m</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程序处理总用时：1：37.514992</a:t>
            </a:r>
            <a:endParaRPr lang="zh-CN" altLang="en-US" dirty="0">
              <a:solidFill>
                <a:schemeClr val="accent3"/>
              </a:solidFill>
            </a:endParaRPr>
          </a:p>
        </p:txBody>
      </p:sp>
      <p:sp>
        <p:nvSpPr>
          <p:cNvPr id="11" name="文本"/>
          <p:cNvSpPr txBox="1"/>
          <p:nvPr/>
        </p:nvSpPr>
        <p:spPr>
          <a:xfrm>
            <a:off x="2680335" y="4100830"/>
            <a:ext cx="3802380" cy="2091690"/>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buFont typeface="Wingdings" panose="05000000000000000000" pitchFamily="2" charset="2"/>
              <a:buNone/>
            </a:pPr>
            <a:r>
              <a:rPr lang="zh-CN" altLang="en-US" dirty="0">
                <a:solidFill>
                  <a:schemeClr val="accent3"/>
                </a:solidFill>
              </a:rPr>
              <a:t>正方形格子，格子边长：100m</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服务率：62.39%</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总节省距离：645827m</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程序处理总用时：3：11.041591</a:t>
            </a:r>
            <a:endParaRPr lang="zh-CN" altLang="en-US" dirty="0">
              <a:solidFill>
                <a:schemeClr val="accent3"/>
              </a:solidFill>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系统模拟结果</a:t>
            </a:r>
            <a:r>
              <a:rPr lang="en-US" altLang="zh-CN" dirty="0"/>
              <a:t>——</a:t>
            </a:r>
            <a:r>
              <a:rPr dirty="0"/>
              <a:t>格子形状不同比较</a:t>
            </a:r>
            <a:endParaRPr dirty="0"/>
          </a:p>
        </p:txBody>
      </p:sp>
      <p:sp>
        <p:nvSpPr>
          <p:cNvPr id="2" name="文本"/>
          <p:cNvSpPr/>
          <p:nvPr/>
        </p:nvSpPr>
        <p:spPr>
          <a:xfrm>
            <a:off x="7464340" y="2089074"/>
            <a:ext cx="3276033" cy="1938020"/>
          </a:xfrm>
          <a:prstGeom prst="rect">
            <a:avLst/>
          </a:prstGeom>
          <a:noFill/>
        </p:spPr>
        <p:txBody>
          <a:bodyPr wrap="square" rtlCol="0">
            <a:spAutoFit/>
          </a:bodyPr>
          <a:p>
            <a:pPr>
              <a:lnSpc>
                <a:spcPct val="150000"/>
              </a:lnSpc>
            </a:pPr>
            <a:r>
              <a:rPr lang="zh-CN" altLang="en-US" sz="1600" spc="150" dirty="0">
                <a:solidFill>
                  <a:schemeClr val="accent3"/>
                </a:solidFill>
                <a:latin typeface="+mn-ea"/>
              </a:rPr>
              <a:t>正六边形格子的系统处理速度差不多是正方形格子</a:t>
            </a:r>
            <a:r>
              <a:rPr lang="zh-CN" altLang="en-US" sz="1600" spc="150" dirty="0">
                <a:solidFill>
                  <a:schemeClr val="accent3"/>
                </a:solidFill>
                <a:latin typeface="+mn-ea"/>
              </a:rPr>
              <a:t>的系统的两倍，以及在服务率和总节省路程方面，正六边形格子要优于正方形格子。</a:t>
            </a:r>
            <a:endParaRPr lang="zh-CN" altLang="en-US" sz="1600" spc="150" dirty="0">
              <a:solidFill>
                <a:schemeClr val="accent3"/>
              </a:solidFill>
              <a:latin typeface="+mn-ea"/>
            </a:endParaRPr>
          </a:p>
        </p:txBody>
      </p:sp>
      <p:sp>
        <p:nvSpPr>
          <p:cNvPr id="4" name="文本"/>
          <p:cNvSpPr/>
          <p:nvPr/>
        </p:nvSpPr>
        <p:spPr>
          <a:xfrm>
            <a:off x="7466143" y="1552840"/>
            <a:ext cx="830580" cy="445135"/>
          </a:xfrm>
          <a:prstGeom prst="rect">
            <a:avLst/>
          </a:prstGeom>
        </p:spPr>
        <p:txBody>
          <a:bodyPr wrap="none">
            <a:spAutoFit/>
          </a:bodyPr>
          <a:p>
            <a:r>
              <a:rPr lang="zh-CN" altLang="en-US" sz="2300" b="1" spc="250" dirty="0">
                <a:solidFill>
                  <a:schemeClr val="accent1"/>
                </a:solidFill>
                <a:latin typeface="+mj-ea"/>
                <a:ea typeface="+mj-ea"/>
              </a:rPr>
              <a:t>结论</a:t>
            </a:r>
            <a:endParaRPr lang="zh-CN" altLang="en-US" sz="2300" b="1" spc="250" dirty="0">
              <a:solidFill>
                <a:schemeClr val="accent1"/>
              </a:solidFill>
              <a:latin typeface="+mj-ea"/>
              <a:ea typeface="+mj-ea"/>
            </a:endParaRPr>
          </a:p>
        </p:txBody>
      </p:sp>
      <p:sp>
        <p:nvSpPr>
          <p:cNvPr id="6" name="矩形"/>
          <p:cNvSpPr/>
          <p:nvPr/>
        </p:nvSpPr>
        <p:spPr>
          <a:xfrm>
            <a:off x="7220703" y="149772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p:stCondLst>
                              <p:cond delay="30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000"/>
                            </p:stCondLst>
                            <p:childTnLst>
                              <p:par>
                                <p:cTn id="41" presetID="16" presetClass="entr" presetSubtype="4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outHorizontal)">
                                      <p:cBhvr>
                                        <p:cTn id="43" dur="500"/>
                                        <p:tgtEl>
                                          <p:spTgt spid="6"/>
                                        </p:tgtEl>
                                      </p:cBhvr>
                                    </p:animEffect>
                                  </p:childTnLst>
                                </p:cTn>
                              </p:par>
                            </p:childTnLst>
                          </p:cTn>
                        </p:par>
                        <p:par>
                          <p:cTn id="44" fill="hold">
                            <p:stCondLst>
                              <p:cond delay="4500"/>
                            </p:stCondLst>
                            <p:childTnLst>
                              <p:par>
                                <p:cTn id="45" presetID="16" presetClass="entr" presetSubtype="37"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outVertical)">
                                      <p:cBhvr>
                                        <p:cTn id="47" dur="500"/>
                                        <p:tgtEl>
                                          <p:spTgt spid="4"/>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P spid="10" grpId="0"/>
      <p:bldP spid="11" grpId="0"/>
      <p:bldP spid="2" grpId="0"/>
      <p:bldP spid="4" grpId="0"/>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1012650" y="3372109"/>
            <a:ext cx="1154430" cy="445135"/>
          </a:xfrm>
          <a:prstGeom prst="rect">
            <a:avLst/>
          </a:prstGeom>
        </p:spPr>
        <p:txBody>
          <a:bodyPr wrap="none">
            <a:spAutoFit/>
          </a:bodyPr>
          <a:lstStyle/>
          <a:p>
            <a:pPr algn="ctr"/>
            <a:r>
              <a:rPr lang="zh-CN" altLang="en-US" sz="2300" b="1" spc="250" dirty="0">
                <a:solidFill>
                  <a:schemeClr val="accent1"/>
                </a:solidFill>
                <a:latin typeface="+mj-ea"/>
                <a:ea typeface="+mj-ea"/>
              </a:rPr>
              <a:t>有共享</a:t>
            </a:r>
            <a:endParaRPr lang="zh-CN" altLang="en-US" sz="2300" b="1" spc="250" dirty="0">
              <a:solidFill>
                <a:schemeClr val="accent1"/>
              </a:solidFill>
              <a:latin typeface="+mj-ea"/>
              <a:ea typeface="+mj-ea"/>
            </a:endParaRPr>
          </a:p>
        </p:txBody>
      </p:sp>
      <p:sp>
        <p:nvSpPr>
          <p:cNvPr id="9" name="文本"/>
          <p:cNvSpPr/>
          <p:nvPr/>
        </p:nvSpPr>
        <p:spPr>
          <a:xfrm>
            <a:off x="1012650" y="5977365"/>
            <a:ext cx="1154430" cy="445135"/>
          </a:xfrm>
          <a:prstGeom prst="rect">
            <a:avLst/>
          </a:prstGeom>
        </p:spPr>
        <p:txBody>
          <a:bodyPr wrap="none">
            <a:spAutoFit/>
          </a:bodyPr>
          <a:lstStyle/>
          <a:p>
            <a:pPr algn="ctr"/>
            <a:r>
              <a:rPr lang="zh-CN" altLang="en-US" sz="2300" b="1" spc="250" dirty="0">
                <a:solidFill>
                  <a:schemeClr val="accent2"/>
                </a:solidFill>
                <a:latin typeface="+mj-ea"/>
                <a:ea typeface="+mj-ea"/>
              </a:rPr>
              <a:t>无共享</a:t>
            </a:r>
            <a:endParaRPr lang="zh-CN" altLang="en-US" sz="2300" b="1" spc="250" dirty="0">
              <a:solidFill>
                <a:schemeClr val="accent2"/>
              </a:solidFill>
              <a:latin typeface="+mj-ea"/>
              <a:ea typeface="+mj-ea"/>
            </a:endParaRPr>
          </a:p>
        </p:txBody>
      </p:sp>
      <p:sp>
        <p:nvSpPr>
          <p:cNvPr id="10" name="文本"/>
          <p:cNvSpPr txBox="1"/>
          <p:nvPr/>
        </p:nvSpPr>
        <p:spPr>
          <a:xfrm>
            <a:off x="2680335" y="1473200"/>
            <a:ext cx="3803015" cy="2091690"/>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fontAlgn="auto">
              <a:lnSpc>
                <a:spcPct val="100000"/>
              </a:lnSpc>
              <a:buFont typeface="Wingdings" panose="05000000000000000000" pitchFamily="2" charset="2"/>
              <a:buNone/>
            </a:pPr>
            <a:r>
              <a:rPr lang="zh-CN" altLang="en-US" dirty="0">
                <a:solidFill>
                  <a:schemeClr val="accent3"/>
                </a:solidFill>
              </a:rPr>
              <a:t>正六边形格子，格子边长：100m</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服务率：65.4%</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总节省距离：653961m</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程序处理总用时：1：37.514992</a:t>
            </a:r>
            <a:endParaRPr lang="zh-CN" altLang="en-US" dirty="0">
              <a:solidFill>
                <a:schemeClr val="accent3"/>
              </a:solidFill>
            </a:endParaRPr>
          </a:p>
        </p:txBody>
      </p:sp>
      <p:sp>
        <p:nvSpPr>
          <p:cNvPr id="11" name="文本"/>
          <p:cNvSpPr txBox="1"/>
          <p:nvPr/>
        </p:nvSpPr>
        <p:spPr>
          <a:xfrm>
            <a:off x="2680335" y="4320223"/>
            <a:ext cx="3802380" cy="165290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buFont typeface="Wingdings" panose="05000000000000000000" pitchFamily="2" charset="2"/>
              <a:buNone/>
            </a:pPr>
            <a:r>
              <a:rPr lang="zh-CN" altLang="en-US" dirty="0">
                <a:solidFill>
                  <a:schemeClr val="accent3"/>
                </a:solidFill>
              </a:rPr>
              <a:t>正六边形格子，格子边长：100m</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服务率：40.56%</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程序处理总用时：25.134706</a:t>
            </a:r>
            <a:endParaRPr lang="zh-CN" altLang="en-US" dirty="0">
              <a:solidFill>
                <a:schemeClr val="accent3"/>
              </a:solidFill>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系统模拟结果</a:t>
            </a:r>
            <a:r>
              <a:rPr lang="en-US" altLang="zh-CN" dirty="0"/>
              <a:t>——</a:t>
            </a:r>
            <a:r>
              <a:rPr dirty="0"/>
              <a:t>有无共享算法比较</a:t>
            </a:r>
            <a:endParaRPr dirty="0"/>
          </a:p>
        </p:txBody>
      </p:sp>
      <p:sp>
        <p:nvSpPr>
          <p:cNvPr id="2" name="文本"/>
          <p:cNvSpPr/>
          <p:nvPr/>
        </p:nvSpPr>
        <p:spPr>
          <a:xfrm>
            <a:off x="7464340" y="2089074"/>
            <a:ext cx="3276033" cy="1938020"/>
          </a:xfrm>
          <a:prstGeom prst="rect">
            <a:avLst/>
          </a:prstGeom>
          <a:noFill/>
        </p:spPr>
        <p:txBody>
          <a:bodyPr wrap="square" rtlCol="0">
            <a:spAutoFit/>
          </a:bodyPr>
          <a:p>
            <a:pPr>
              <a:lnSpc>
                <a:spcPct val="150000"/>
              </a:lnSpc>
            </a:pPr>
            <a:r>
              <a:rPr lang="zh-CN" altLang="en-US" sz="1600" spc="150" dirty="0">
                <a:solidFill>
                  <a:schemeClr val="accent3"/>
                </a:solidFill>
                <a:latin typeface="+mn-ea"/>
              </a:rPr>
              <a:t>通过实验结果，无共享的程序处理速度比有共享速度快了大约</a:t>
            </a:r>
            <a:r>
              <a:rPr lang="en-US" altLang="zh-CN" sz="1600" spc="150" dirty="0">
                <a:solidFill>
                  <a:schemeClr val="accent3"/>
                </a:solidFill>
                <a:latin typeface="+mn-ea"/>
              </a:rPr>
              <a:t>3</a:t>
            </a:r>
            <a:r>
              <a:rPr lang="zh-CN" altLang="en-US" sz="1600" spc="150" dirty="0">
                <a:solidFill>
                  <a:schemeClr val="accent3"/>
                </a:solidFill>
                <a:latin typeface="+mn-ea"/>
              </a:rPr>
              <a:t>倍</a:t>
            </a:r>
            <a:r>
              <a:rPr lang="zh-CN" altLang="en-US" sz="1600" spc="150" dirty="0">
                <a:solidFill>
                  <a:schemeClr val="accent3"/>
                </a:solidFill>
                <a:latin typeface="+mn-ea"/>
              </a:rPr>
              <a:t>，有共享的服务率比无共享服务率高出大约25%个百分点，并节省了大量的路程。</a:t>
            </a:r>
            <a:endParaRPr lang="zh-CN" altLang="en-US" sz="1600" spc="150" dirty="0">
              <a:solidFill>
                <a:schemeClr val="accent3"/>
              </a:solidFill>
              <a:latin typeface="+mn-ea"/>
            </a:endParaRPr>
          </a:p>
        </p:txBody>
      </p:sp>
      <p:sp>
        <p:nvSpPr>
          <p:cNvPr id="4" name="文本"/>
          <p:cNvSpPr/>
          <p:nvPr/>
        </p:nvSpPr>
        <p:spPr>
          <a:xfrm>
            <a:off x="7466143" y="1552840"/>
            <a:ext cx="830580" cy="445135"/>
          </a:xfrm>
          <a:prstGeom prst="rect">
            <a:avLst/>
          </a:prstGeom>
        </p:spPr>
        <p:txBody>
          <a:bodyPr wrap="none">
            <a:spAutoFit/>
          </a:bodyPr>
          <a:p>
            <a:r>
              <a:rPr lang="zh-CN" altLang="en-US" sz="2300" b="1" spc="250" dirty="0">
                <a:solidFill>
                  <a:schemeClr val="accent1"/>
                </a:solidFill>
                <a:latin typeface="+mj-ea"/>
                <a:ea typeface="+mj-ea"/>
              </a:rPr>
              <a:t>结论</a:t>
            </a:r>
            <a:endParaRPr lang="zh-CN" altLang="en-US" sz="2300" b="1" spc="250" dirty="0">
              <a:solidFill>
                <a:schemeClr val="accent1"/>
              </a:solidFill>
              <a:latin typeface="+mj-ea"/>
              <a:ea typeface="+mj-ea"/>
            </a:endParaRPr>
          </a:p>
        </p:txBody>
      </p:sp>
      <p:sp>
        <p:nvSpPr>
          <p:cNvPr id="6" name="矩形"/>
          <p:cNvSpPr/>
          <p:nvPr/>
        </p:nvSpPr>
        <p:spPr>
          <a:xfrm>
            <a:off x="7220703" y="149772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p:stCondLst>
                              <p:cond delay="30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000"/>
                            </p:stCondLst>
                            <p:childTnLst>
                              <p:par>
                                <p:cTn id="41" presetID="16" presetClass="entr" presetSubtype="4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outHorizontal)">
                                      <p:cBhvr>
                                        <p:cTn id="43" dur="500"/>
                                        <p:tgtEl>
                                          <p:spTgt spid="6"/>
                                        </p:tgtEl>
                                      </p:cBhvr>
                                    </p:animEffect>
                                  </p:childTnLst>
                                </p:cTn>
                              </p:par>
                            </p:childTnLst>
                          </p:cTn>
                        </p:par>
                        <p:par>
                          <p:cTn id="44" fill="hold">
                            <p:stCondLst>
                              <p:cond delay="4500"/>
                            </p:stCondLst>
                            <p:childTnLst>
                              <p:par>
                                <p:cTn id="45" presetID="16" presetClass="entr" presetSubtype="37"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outVertical)">
                                      <p:cBhvr>
                                        <p:cTn id="47" dur="500"/>
                                        <p:tgtEl>
                                          <p:spTgt spid="4"/>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P spid="10" grpId="0"/>
      <p:bldP spid="11" grpId="0"/>
      <p:bldP spid="2" grpId="0"/>
      <p:bldP spid="4" grpId="0"/>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688800" y="3372109"/>
            <a:ext cx="1802130" cy="445135"/>
          </a:xfrm>
          <a:prstGeom prst="rect">
            <a:avLst/>
          </a:prstGeom>
        </p:spPr>
        <p:txBody>
          <a:bodyPr wrap="none">
            <a:spAutoFit/>
          </a:bodyPr>
          <a:lstStyle/>
          <a:p>
            <a:pPr algn="ctr"/>
            <a:r>
              <a:rPr lang="zh-CN" altLang="en-US" sz="2300" b="1" spc="250" dirty="0">
                <a:solidFill>
                  <a:schemeClr val="accent1"/>
                </a:solidFill>
                <a:latin typeface="+mj-ea"/>
                <a:ea typeface="+mj-ea"/>
              </a:rPr>
              <a:t>有拼单算法</a:t>
            </a:r>
            <a:endParaRPr lang="zh-CN" altLang="en-US" sz="2300" b="1" spc="250" dirty="0">
              <a:solidFill>
                <a:schemeClr val="accent1"/>
              </a:solidFill>
              <a:latin typeface="+mj-ea"/>
              <a:ea typeface="+mj-ea"/>
            </a:endParaRPr>
          </a:p>
        </p:txBody>
      </p:sp>
      <p:sp>
        <p:nvSpPr>
          <p:cNvPr id="9" name="文本"/>
          <p:cNvSpPr/>
          <p:nvPr/>
        </p:nvSpPr>
        <p:spPr>
          <a:xfrm>
            <a:off x="688800" y="5977365"/>
            <a:ext cx="1802130" cy="445135"/>
          </a:xfrm>
          <a:prstGeom prst="rect">
            <a:avLst/>
          </a:prstGeom>
        </p:spPr>
        <p:txBody>
          <a:bodyPr wrap="none">
            <a:spAutoFit/>
          </a:bodyPr>
          <a:lstStyle/>
          <a:p>
            <a:pPr algn="ctr"/>
            <a:r>
              <a:rPr lang="zh-CN" altLang="en-US" sz="2300" b="1" spc="250" dirty="0">
                <a:solidFill>
                  <a:schemeClr val="accent2"/>
                </a:solidFill>
                <a:latin typeface="+mj-ea"/>
                <a:ea typeface="+mj-ea"/>
              </a:rPr>
              <a:t>无拼单算法</a:t>
            </a:r>
            <a:endParaRPr lang="zh-CN" altLang="en-US" sz="2300" b="1" spc="250" dirty="0">
              <a:solidFill>
                <a:schemeClr val="accent2"/>
              </a:solidFill>
              <a:latin typeface="+mj-ea"/>
              <a:ea typeface="+mj-ea"/>
            </a:endParaRPr>
          </a:p>
        </p:txBody>
      </p:sp>
      <p:sp>
        <p:nvSpPr>
          <p:cNvPr id="10" name="文本"/>
          <p:cNvSpPr txBox="1"/>
          <p:nvPr/>
        </p:nvSpPr>
        <p:spPr>
          <a:xfrm>
            <a:off x="2680335" y="1911668"/>
            <a:ext cx="3803015" cy="121475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fontAlgn="auto">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服务率为32.15%</a:t>
            </a:r>
            <a:endParaRPr lang="zh-CN" altLang="en-US" dirty="0">
              <a:solidFill>
                <a:schemeClr val="accent3"/>
              </a:solidFill>
            </a:endParaRPr>
          </a:p>
          <a:p>
            <a:pPr indent="0" fontAlgn="auto">
              <a:lnSpc>
                <a:spcPct val="100000"/>
              </a:lnSpc>
              <a:buFont typeface="Wingdings" panose="05000000000000000000" pitchFamily="2" charset="2"/>
              <a:buNone/>
            </a:pPr>
            <a:r>
              <a:rPr lang="zh-CN" altLang="en-US" dirty="0">
                <a:solidFill>
                  <a:schemeClr val="accent3"/>
                </a:solidFill>
              </a:rPr>
              <a:t>总节省距离：262014m</a:t>
            </a:r>
            <a:endParaRPr lang="zh-CN" altLang="en-US" dirty="0">
              <a:solidFill>
                <a:schemeClr val="accent3"/>
              </a:solidFill>
            </a:endParaRPr>
          </a:p>
        </p:txBody>
      </p:sp>
      <p:sp>
        <p:nvSpPr>
          <p:cNvPr id="11" name="文本"/>
          <p:cNvSpPr txBox="1"/>
          <p:nvPr/>
        </p:nvSpPr>
        <p:spPr>
          <a:xfrm>
            <a:off x="2680335" y="4539298"/>
            <a:ext cx="3802380" cy="121475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buFont typeface="Wingdings" panose="05000000000000000000" pitchFamily="2" charset="2"/>
              <a:buNone/>
            </a:pPr>
            <a:r>
              <a:rPr lang="zh-CN" altLang="en-US" dirty="0">
                <a:solidFill>
                  <a:schemeClr val="accent3"/>
                </a:solidFill>
              </a:rPr>
              <a:t>结果：</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服务率为31.70%</a:t>
            </a:r>
            <a:endParaRPr lang="zh-CN" altLang="en-US" dirty="0">
              <a:solidFill>
                <a:schemeClr val="accent3"/>
              </a:solidFill>
            </a:endParaRPr>
          </a:p>
          <a:p>
            <a:pPr indent="0">
              <a:lnSpc>
                <a:spcPct val="100000"/>
              </a:lnSpc>
              <a:buFont typeface="Wingdings" panose="05000000000000000000" pitchFamily="2" charset="2"/>
              <a:buNone/>
            </a:pPr>
            <a:r>
              <a:rPr lang="zh-CN" altLang="en-US" dirty="0">
                <a:solidFill>
                  <a:schemeClr val="accent3"/>
                </a:solidFill>
              </a:rPr>
              <a:t>总节省距离：251045m</a:t>
            </a:r>
            <a:endParaRPr lang="zh-CN" altLang="en-US" dirty="0">
              <a:solidFill>
                <a:schemeClr val="accent3"/>
              </a:solidFill>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系统模拟结果</a:t>
            </a:r>
            <a:r>
              <a:rPr lang="en-US" altLang="zh-CN" dirty="0"/>
              <a:t>——</a:t>
            </a:r>
            <a:r>
              <a:rPr dirty="0"/>
              <a:t>有无拼单算法比较</a:t>
            </a:r>
            <a:endParaRPr dirty="0"/>
          </a:p>
        </p:txBody>
      </p:sp>
      <p:sp>
        <p:nvSpPr>
          <p:cNvPr id="2" name="文本"/>
          <p:cNvSpPr/>
          <p:nvPr/>
        </p:nvSpPr>
        <p:spPr>
          <a:xfrm>
            <a:off x="7464340" y="2089074"/>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有拼单算法比无拼单算法高出0.5%个百分点，节省的路程比无拼单算法要多。</a:t>
            </a:r>
            <a:endParaRPr lang="zh-CN" altLang="en-US" sz="1600" spc="150" dirty="0">
              <a:solidFill>
                <a:schemeClr val="accent3"/>
              </a:solidFill>
              <a:latin typeface="+mn-ea"/>
            </a:endParaRPr>
          </a:p>
        </p:txBody>
      </p:sp>
      <p:sp>
        <p:nvSpPr>
          <p:cNvPr id="4" name="文本"/>
          <p:cNvSpPr/>
          <p:nvPr/>
        </p:nvSpPr>
        <p:spPr>
          <a:xfrm>
            <a:off x="7466143" y="1552840"/>
            <a:ext cx="830580" cy="445135"/>
          </a:xfrm>
          <a:prstGeom prst="rect">
            <a:avLst/>
          </a:prstGeom>
        </p:spPr>
        <p:txBody>
          <a:bodyPr wrap="none">
            <a:spAutoFit/>
          </a:bodyPr>
          <a:p>
            <a:r>
              <a:rPr lang="zh-CN" altLang="en-US" sz="2300" b="1" spc="250" dirty="0">
                <a:solidFill>
                  <a:schemeClr val="accent1"/>
                </a:solidFill>
                <a:latin typeface="+mj-ea"/>
                <a:ea typeface="+mj-ea"/>
              </a:rPr>
              <a:t>结论</a:t>
            </a:r>
            <a:endParaRPr lang="zh-CN" altLang="en-US" sz="2300" b="1" spc="250" dirty="0">
              <a:solidFill>
                <a:schemeClr val="accent1"/>
              </a:solidFill>
              <a:latin typeface="+mj-ea"/>
              <a:ea typeface="+mj-ea"/>
            </a:endParaRPr>
          </a:p>
        </p:txBody>
      </p:sp>
      <p:sp>
        <p:nvSpPr>
          <p:cNvPr id="6" name="矩形"/>
          <p:cNvSpPr/>
          <p:nvPr/>
        </p:nvSpPr>
        <p:spPr>
          <a:xfrm>
            <a:off x="7220703" y="149772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2000"/>
                            </p:stCondLst>
                            <p:childTnLst>
                              <p:par>
                                <p:cTn id="23" presetID="2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par>
                          <p:cTn id="32" fill="hold">
                            <p:stCondLst>
                              <p:cond delay="30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4000"/>
                            </p:stCondLst>
                            <p:childTnLst>
                              <p:par>
                                <p:cTn id="41" presetID="16" presetClass="entr" presetSubtype="42"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outHorizontal)">
                                      <p:cBhvr>
                                        <p:cTn id="43" dur="500"/>
                                        <p:tgtEl>
                                          <p:spTgt spid="6"/>
                                        </p:tgtEl>
                                      </p:cBhvr>
                                    </p:animEffect>
                                  </p:childTnLst>
                                </p:cTn>
                              </p:par>
                            </p:childTnLst>
                          </p:cTn>
                        </p:par>
                        <p:par>
                          <p:cTn id="44" fill="hold">
                            <p:stCondLst>
                              <p:cond delay="4500"/>
                            </p:stCondLst>
                            <p:childTnLst>
                              <p:par>
                                <p:cTn id="45" presetID="16" presetClass="entr" presetSubtype="37"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outVertical)">
                                      <p:cBhvr>
                                        <p:cTn id="47" dur="500"/>
                                        <p:tgtEl>
                                          <p:spTgt spid="4"/>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P spid="10" grpId="0"/>
      <p:bldP spid="11" grpId="0"/>
      <p:bldP spid="2" grpId="0"/>
      <p:bldP spid="4" grpId="0"/>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1174575" y="3372109"/>
            <a:ext cx="830580" cy="445135"/>
          </a:xfrm>
          <a:prstGeom prst="rect">
            <a:avLst/>
          </a:prstGeom>
        </p:spPr>
        <p:txBody>
          <a:bodyPr wrap="none">
            <a:spAutoFit/>
          </a:bodyPr>
          <a:lstStyle/>
          <a:p>
            <a:pPr algn="ctr"/>
            <a:r>
              <a:rPr lang="zh-CN" altLang="en-US" sz="2300" b="1" spc="250" dirty="0">
                <a:solidFill>
                  <a:schemeClr val="accent1"/>
                </a:solidFill>
                <a:latin typeface="+mj-ea"/>
                <a:ea typeface="+mj-ea"/>
              </a:rPr>
              <a:t>前端</a:t>
            </a:r>
            <a:endParaRPr lang="zh-CN" altLang="en-US" sz="2300" b="1" spc="250" dirty="0">
              <a:solidFill>
                <a:schemeClr val="accent1"/>
              </a:solidFill>
              <a:latin typeface="+mj-ea"/>
              <a:ea typeface="+mj-ea"/>
            </a:endParaRPr>
          </a:p>
        </p:txBody>
      </p:sp>
      <p:sp>
        <p:nvSpPr>
          <p:cNvPr id="9" name="文本"/>
          <p:cNvSpPr/>
          <p:nvPr/>
        </p:nvSpPr>
        <p:spPr>
          <a:xfrm>
            <a:off x="1174575" y="5977365"/>
            <a:ext cx="830580" cy="445135"/>
          </a:xfrm>
          <a:prstGeom prst="rect">
            <a:avLst/>
          </a:prstGeom>
        </p:spPr>
        <p:txBody>
          <a:bodyPr wrap="none">
            <a:spAutoFit/>
          </a:bodyPr>
          <a:lstStyle/>
          <a:p>
            <a:pPr algn="ctr"/>
            <a:r>
              <a:rPr lang="zh-CN" altLang="en-US" sz="2300" b="1" spc="250" dirty="0">
                <a:solidFill>
                  <a:schemeClr val="accent2"/>
                </a:solidFill>
                <a:latin typeface="+mj-ea"/>
                <a:ea typeface="+mj-ea"/>
              </a:rPr>
              <a:t>后端</a:t>
            </a:r>
            <a:endParaRPr lang="zh-CN" altLang="en-US" sz="2300" b="1" spc="250" dirty="0">
              <a:solidFill>
                <a:schemeClr val="accent2"/>
              </a:solidFill>
              <a:latin typeface="+mj-ea"/>
              <a:ea typeface="+mj-ea"/>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轨迹重现</a:t>
            </a:r>
            <a:endParaRPr lang="zh-CN" altLang="en-US" dirty="0"/>
          </a:p>
        </p:txBody>
      </p:sp>
      <p:pic>
        <p:nvPicPr>
          <p:cNvPr id="7" name="图片 7"/>
          <p:cNvPicPr>
            <a:picLocks noChangeAspect="1"/>
          </p:cNvPicPr>
          <p:nvPr/>
        </p:nvPicPr>
        <p:blipFill>
          <a:blip r:embed="rId1"/>
          <a:stretch>
            <a:fillRect/>
          </a:stretch>
        </p:blipFill>
        <p:spPr>
          <a:xfrm>
            <a:off x="4918075" y="1135380"/>
            <a:ext cx="4076065" cy="2512060"/>
          </a:xfrm>
          <a:prstGeom prst="rect">
            <a:avLst/>
          </a:prstGeom>
          <a:noFill/>
          <a:ln>
            <a:noFill/>
          </a:ln>
        </p:spPr>
      </p:pic>
      <p:pic>
        <p:nvPicPr>
          <p:cNvPr id="6" name="图片 6"/>
          <p:cNvPicPr>
            <a:picLocks noChangeAspect="1"/>
          </p:cNvPicPr>
          <p:nvPr/>
        </p:nvPicPr>
        <p:blipFill>
          <a:blip r:embed="rId2"/>
          <a:stretch>
            <a:fillRect/>
          </a:stretch>
        </p:blipFill>
        <p:spPr>
          <a:xfrm>
            <a:off x="5307013" y="3693478"/>
            <a:ext cx="3324225" cy="26574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up)">
                                      <p:cBhvr>
                                        <p:cTn id="27" dur="500"/>
                                        <p:tgtEl>
                                          <p:spTgt spid="14"/>
                                        </p:tgtEl>
                                      </p:cBhvr>
                                    </p:animEffect>
                                  </p:childTnLst>
                                </p:cTn>
                              </p:par>
                            </p:childTnLst>
                          </p:cTn>
                        </p:par>
                        <p:par>
                          <p:cTn id="28" fill="hold">
                            <p:stCondLst>
                              <p:cond delay="2500"/>
                            </p:stCondLst>
                            <p:childTnLst>
                              <p:par>
                                <p:cTn id="29" presetID="16" presetClass="entr" presetSubtype="37"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1174575" y="3372109"/>
            <a:ext cx="830580" cy="445135"/>
          </a:xfrm>
          <a:prstGeom prst="rect">
            <a:avLst/>
          </a:prstGeom>
        </p:spPr>
        <p:txBody>
          <a:bodyPr wrap="none">
            <a:spAutoFit/>
          </a:bodyPr>
          <a:lstStyle/>
          <a:p>
            <a:pPr algn="ctr"/>
            <a:r>
              <a:rPr lang="zh-CN" altLang="en-US" sz="2300" b="1" spc="250" dirty="0">
                <a:solidFill>
                  <a:schemeClr val="accent1"/>
                </a:solidFill>
                <a:latin typeface="+mj-ea"/>
                <a:ea typeface="+mj-ea"/>
              </a:rPr>
              <a:t>搜索</a:t>
            </a:r>
            <a:endParaRPr lang="zh-CN" altLang="en-US" sz="2300" b="1" spc="250" dirty="0">
              <a:solidFill>
                <a:schemeClr val="accent1"/>
              </a:solidFill>
              <a:latin typeface="+mj-ea"/>
              <a:ea typeface="+mj-ea"/>
            </a:endParaRPr>
          </a:p>
        </p:txBody>
      </p:sp>
      <p:sp>
        <p:nvSpPr>
          <p:cNvPr id="9" name="文本"/>
          <p:cNvSpPr/>
          <p:nvPr/>
        </p:nvSpPr>
        <p:spPr>
          <a:xfrm>
            <a:off x="1174575" y="5977365"/>
            <a:ext cx="830580" cy="445135"/>
          </a:xfrm>
          <a:prstGeom prst="rect">
            <a:avLst/>
          </a:prstGeom>
        </p:spPr>
        <p:txBody>
          <a:bodyPr wrap="none">
            <a:spAutoFit/>
          </a:bodyPr>
          <a:lstStyle/>
          <a:p>
            <a:pPr algn="ctr"/>
            <a:r>
              <a:rPr lang="zh-CN" altLang="en-US" sz="2300" b="1" spc="250" dirty="0">
                <a:solidFill>
                  <a:schemeClr val="accent2"/>
                </a:solidFill>
                <a:latin typeface="+mj-ea"/>
                <a:ea typeface="+mj-ea"/>
              </a:rPr>
              <a:t>展示</a:t>
            </a:r>
            <a:endParaRPr lang="zh-CN" altLang="en-US" sz="2300" b="1" spc="250" dirty="0">
              <a:solidFill>
                <a:schemeClr val="accent2"/>
              </a:solidFill>
              <a:latin typeface="+mj-ea"/>
              <a:ea typeface="+mj-ea"/>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轨迹重现</a:t>
            </a:r>
            <a:r>
              <a:rPr lang="en-US" altLang="zh-CN" dirty="0"/>
              <a:t>——</a:t>
            </a:r>
            <a:r>
              <a:rPr dirty="0"/>
              <a:t>一辆车</a:t>
            </a:r>
            <a:endParaRPr dirty="0"/>
          </a:p>
        </p:txBody>
      </p:sp>
      <p:pic>
        <p:nvPicPr>
          <p:cNvPr id="2" name="图片 8"/>
          <p:cNvPicPr>
            <a:picLocks noChangeAspect="1"/>
          </p:cNvPicPr>
          <p:nvPr/>
        </p:nvPicPr>
        <p:blipFill>
          <a:blip r:embed="rId1"/>
          <a:stretch>
            <a:fillRect/>
          </a:stretch>
        </p:blipFill>
        <p:spPr>
          <a:xfrm>
            <a:off x="3827780" y="1318895"/>
            <a:ext cx="6632575" cy="2145030"/>
          </a:xfrm>
          <a:prstGeom prst="rect">
            <a:avLst/>
          </a:prstGeom>
          <a:noFill/>
          <a:ln>
            <a:noFill/>
          </a:ln>
        </p:spPr>
      </p:pic>
      <p:pic>
        <p:nvPicPr>
          <p:cNvPr id="4" name="图片 9"/>
          <p:cNvPicPr>
            <a:picLocks noChangeAspect="1"/>
          </p:cNvPicPr>
          <p:nvPr/>
        </p:nvPicPr>
        <p:blipFill>
          <a:blip r:embed="rId2"/>
          <a:stretch>
            <a:fillRect/>
          </a:stretch>
        </p:blipFill>
        <p:spPr>
          <a:xfrm>
            <a:off x="3827780" y="3662680"/>
            <a:ext cx="6982460" cy="27197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up)">
                                      <p:cBhvr>
                                        <p:cTn id="27" dur="500"/>
                                        <p:tgtEl>
                                          <p:spTgt spid="14"/>
                                        </p:tgtEl>
                                      </p:cBhvr>
                                    </p:animEffect>
                                  </p:childTnLst>
                                </p:cTn>
                              </p:par>
                            </p:childTnLst>
                          </p:cTn>
                        </p:par>
                        <p:par>
                          <p:cTn id="28" fill="hold">
                            <p:stCondLst>
                              <p:cond delay="2500"/>
                            </p:stCondLst>
                            <p:childTnLst>
                              <p:par>
                                <p:cTn id="29" presetID="16" presetClass="entr" presetSubtype="37"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形状"/>
          <p:cNvSpPr/>
          <p:nvPr/>
        </p:nvSpPr>
        <p:spPr>
          <a:xfrm>
            <a:off x="782345" y="4330466"/>
            <a:ext cx="1615040" cy="1383632"/>
          </a:xfrm>
          <a:prstGeom prst="flowChartPrepa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图标"/>
          <p:cNvSpPr/>
          <p:nvPr/>
        </p:nvSpPr>
        <p:spPr bwMode="auto">
          <a:xfrm>
            <a:off x="1228163" y="4706953"/>
            <a:ext cx="723404" cy="63065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1174575" y="3372109"/>
            <a:ext cx="830580" cy="445135"/>
          </a:xfrm>
          <a:prstGeom prst="rect">
            <a:avLst/>
          </a:prstGeom>
        </p:spPr>
        <p:txBody>
          <a:bodyPr wrap="none">
            <a:spAutoFit/>
          </a:bodyPr>
          <a:lstStyle/>
          <a:p>
            <a:pPr algn="ctr"/>
            <a:r>
              <a:rPr lang="zh-CN" altLang="en-US" sz="2300" b="1" spc="250" dirty="0">
                <a:solidFill>
                  <a:schemeClr val="accent1"/>
                </a:solidFill>
                <a:latin typeface="+mj-ea"/>
                <a:ea typeface="+mj-ea"/>
              </a:rPr>
              <a:t>搜索</a:t>
            </a:r>
            <a:endParaRPr lang="zh-CN" altLang="en-US" sz="2300" b="1" spc="250" dirty="0">
              <a:solidFill>
                <a:schemeClr val="accent1"/>
              </a:solidFill>
              <a:latin typeface="+mj-ea"/>
              <a:ea typeface="+mj-ea"/>
            </a:endParaRPr>
          </a:p>
        </p:txBody>
      </p:sp>
      <p:sp>
        <p:nvSpPr>
          <p:cNvPr id="9" name="文本"/>
          <p:cNvSpPr/>
          <p:nvPr/>
        </p:nvSpPr>
        <p:spPr>
          <a:xfrm>
            <a:off x="1174575" y="5977365"/>
            <a:ext cx="830580" cy="445135"/>
          </a:xfrm>
          <a:prstGeom prst="rect">
            <a:avLst/>
          </a:prstGeom>
        </p:spPr>
        <p:txBody>
          <a:bodyPr wrap="none">
            <a:spAutoFit/>
          </a:bodyPr>
          <a:lstStyle/>
          <a:p>
            <a:pPr algn="ctr"/>
            <a:r>
              <a:rPr lang="zh-CN" altLang="en-US" sz="2300" b="1" spc="250" dirty="0">
                <a:solidFill>
                  <a:schemeClr val="accent2"/>
                </a:solidFill>
                <a:latin typeface="+mj-ea"/>
                <a:ea typeface="+mj-ea"/>
              </a:rPr>
              <a:t>展示</a:t>
            </a:r>
            <a:endParaRPr lang="zh-CN" altLang="en-US" sz="2300" b="1" spc="250" dirty="0">
              <a:solidFill>
                <a:schemeClr val="accent2"/>
              </a:solidFill>
              <a:latin typeface="+mj-ea"/>
              <a:ea typeface="+mj-ea"/>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轨迹重现</a:t>
            </a:r>
            <a:r>
              <a:rPr lang="en-US" altLang="zh-CN" dirty="0"/>
              <a:t>——</a:t>
            </a:r>
            <a:r>
              <a:rPr dirty="0"/>
              <a:t>多辆车</a:t>
            </a:r>
            <a:endParaRPr dirty="0"/>
          </a:p>
        </p:txBody>
      </p:sp>
      <p:pic>
        <p:nvPicPr>
          <p:cNvPr id="10" name="图片 10"/>
          <p:cNvPicPr>
            <a:picLocks noChangeAspect="1"/>
          </p:cNvPicPr>
          <p:nvPr/>
        </p:nvPicPr>
        <p:blipFill>
          <a:blip r:embed="rId1"/>
          <a:stretch>
            <a:fillRect/>
          </a:stretch>
        </p:blipFill>
        <p:spPr>
          <a:xfrm>
            <a:off x="3645535" y="1791335"/>
            <a:ext cx="6855460" cy="1199515"/>
          </a:xfrm>
          <a:prstGeom prst="rect">
            <a:avLst/>
          </a:prstGeom>
          <a:noFill/>
          <a:ln>
            <a:noFill/>
          </a:ln>
        </p:spPr>
      </p:pic>
      <p:pic>
        <p:nvPicPr>
          <p:cNvPr id="11" name="图片 11"/>
          <p:cNvPicPr>
            <a:picLocks noChangeAspect="1"/>
          </p:cNvPicPr>
          <p:nvPr/>
        </p:nvPicPr>
        <p:blipFill>
          <a:blip r:embed="rId2"/>
          <a:stretch>
            <a:fillRect/>
          </a:stretch>
        </p:blipFill>
        <p:spPr>
          <a:xfrm>
            <a:off x="3645535" y="3657600"/>
            <a:ext cx="6451600" cy="27298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ppt_y</p:attrName>
                                        </p:attrNameLst>
                                      </p:cBhvr>
                                      <p:tavLst>
                                        <p:tav tm="0">
                                          <p:val>
                                            <p:strVal val="#ppt_y+#ppt_h*1.125000"/>
                                          </p:val>
                                        </p:tav>
                                        <p:tav tm="100000">
                                          <p:val>
                                            <p:strVal val="#ppt_y"/>
                                          </p:val>
                                        </p:tav>
                                      </p:tavLst>
                                    </p:anim>
                                    <p:animEffect transition="in" filter="wipe(up)">
                                      <p:cBhvr>
                                        <p:cTn id="27" dur="500"/>
                                        <p:tgtEl>
                                          <p:spTgt spid="14"/>
                                        </p:tgtEl>
                                      </p:cBhvr>
                                    </p:animEffect>
                                  </p:childTnLst>
                                </p:cTn>
                              </p:par>
                            </p:childTnLst>
                          </p:cTn>
                        </p:par>
                        <p:par>
                          <p:cTn id="28" fill="hold">
                            <p:stCondLst>
                              <p:cond delay="2500"/>
                            </p:stCondLst>
                            <p:childTnLst>
                              <p:par>
                                <p:cTn id="29" presetID="16" presetClass="entr" presetSubtype="37"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out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13" grpId="0" bldLvl="0" animBg="1"/>
      <p:bldP spid="14" grpId="0" bldLvl="0" animBg="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数字"/>
          <p:cNvSpPr>
            <a:spLocks noGrp="1"/>
          </p:cNvSpPr>
          <p:nvPr>
            <p:ph type="body" sz="quarter" idx="10"/>
          </p:nvPr>
        </p:nvSpPr>
        <p:spPr/>
        <p:txBody>
          <a:bodyPr/>
          <a:lstStyle/>
          <a:p>
            <a:r>
              <a:rPr lang="en-US" altLang="zh-CN"/>
              <a:t>02</a:t>
            </a:r>
            <a:endParaRPr lang="zh-CN" altLang="en-US" dirty="0"/>
          </a:p>
        </p:txBody>
      </p:sp>
      <p:sp>
        <p:nvSpPr>
          <p:cNvPr id="3" name="标题"/>
          <p:cNvSpPr>
            <a:spLocks noGrp="1"/>
          </p:cNvSpPr>
          <p:nvPr>
            <p:ph type="body" sz="quarter" idx="11"/>
          </p:nvPr>
        </p:nvSpPr>
        <p:spPr>
          <a:xfrm>
            <a:off x="5108360" y="2788551"/>
            <a:ext cx="6848334" cy="860425"/>
          </a:xfrm>
        </p:spPr>
        <p:txBody>
          <a:bodyPr/>
          <a:lstStyle/>
          <a:p>
            <a:r>
              <a:rPr lang="zh-CN" altLang="en-US" dirty="0"/>
              <a:t>存在问题与解决方案</a:t>
            </a:r>
            <a:endParaRPr lang="zh-CN" altLang="en-US" dirty="0"/>
          </a:p>
        </p:txBody>
      </p:sp>
      <p:sp>
        <p:nvSpPr>
          <p:cNvPr id="31" name="文本"/>
          <p:cNvSpPr>
            <a:spLocks noGrp="1"/>
          </p:cNvSpPr>
          <p:nvPr>
            <p:ph type="body" sz="quarter" idx="13"/>
          </p:nvPr>
        </p:nvSpPr>
        <p:spPr/>
        <p:txBody>
          <a:bodyPr/>
          <a:lstStyle/>
          <a:p>
            <a:r>
              <a:rPr lang="en-US" altLang="zh-CN"/>
              <a:t>PART TWO</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p:cNvSpPr/>
          <p:nvPr/>
        </p:nvSpPr>
        <p:spPr>
          <a:xfrm>
            <a:off x="4466686" y="2740142"/>
            <a:ext cx="7725314" cy="2525643"/>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3" name="任意多边形"/>
          <p:cNvSpPr/>
          <p:nvPr/>
        </p:nvSpPr>
        <p:spPr>
          <a:xfrm flipH="1" flipV="1">
            <a:off x="0" y="1888619"/>
            <a:ext cx="7288685" cy="2525643"/>
          </a:xfrm>
          <a:custGeom>
            <a:avLst/>
            <a:gdLst>
              <a:gd name="connsiteX0" fmla="*/ 7288685 w 7288685"/>
              <a:gd name="connsiteY0" fmla="*/ 2525643 h 2525643"/>
              <a:gd name="connsiteX1" fmla="*/ 0 w 7288685"/>
              <a:gd name="connsiteY1" fmla="*/ 2525643 h 2525643"/>
              <a:gd name="connsiteX2" fmla="*/ 2463210 w 7288685"/>
              <a:gd name="connsiteY2" fmla="*/ 0 h 2525643"/>
              <a:gd name="connsiteX3" fmla="*/ 7288685 w 7288685"/>
              <a:gd name="connsiteY3" fmla="*/ 0 h 2525643"/>
            </a:gdLst>
            <a:ahLst/>
            <a:cxnLst>
              <a:cxn ang="0">
                <a:pos x="connsiteX0" y="connsiteY0"/>
              </a:cxn>
              <a:cxn ang="0">
                <a:pos x="connsiteX1" y="connsiteY1"/>
              </a:cxn>
              <a:cxn ang="0">
                <a:pos x="connsiteX2" y="connsiteY2"/>
              </a:cxn>
              <a:cxn ang="0">
                <a:pos x="connsiteX3" y="connsiteY3"/>
              </a:cxn>
            </a:cxnLst>
            <a:rect l="l" t="t" r="r" b="b"/>
            <a:pathLst>
              <a:path w="7288685" h="2525643">
                <a:moveTo>
                  <a:pt x="7288685" y="2525643"/>
                </a:moveTo>
                <a:lnTo>
                  <a:pt x="0" y="2525643"/>
                </a:lnTo>
                <a:lnTo>
                  <a:pt x="2463210" y="0"/>
                </a:lnTo>
                <a:lnTo>
                  <a:pt x="72886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cxnSp>
        <p:nvCxnSpPr>
          <p:cNvPr id="24" name="直接连接符"/>
          <p:cNvCxnSpPr/>
          <p:nvPr/>
        </p:nvCxnSpPr>
        <p:spPr>
          <a:xfrm flipH="1">
            <a:off x="4499936" y="1610091"/>
            <a:ext cx="3253421" cy="333588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p:cNvCxnSpPr/>
          <p:nvPr/>
        </p:nvCxnSpPr>
        <p:spPr>
          <a:xfrm flipH="1">
            <a:off x="3664336" y="3669898"/>
            <a:ext cx="2196516" cy="2252189"/>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圆"/>
          <p:cNvSpPr>
            <a:spLocks noChangeArrowheads="1"/>
          </p:cNvSpPr>
          <p:nvPr/>
        </p:nvSpPr>
        <p:spPr bwMode="auto">
          <a:xfrm>
            <a:off x="440180" y="2112014"/>
            <a:ext cx="974863" cy="980229"/>
          </a:xfrm>
          <a:prstGeom prst="ellipse">
            <a:avLst/>
          </a:prstGeom>
          <a:solidFill>
            <a:schemeClr val="accent2">
              <a:lumMod val="75000"/>
            </a:schemeClr>
          </a:solidFill>
          <a:ln>
            <a:noFill/>
          </a:ln>
        </p:spPr>
        <p:txBody>
          <a:bodyPr/>
          <a:lstStyle>
            <a:lvl1pPr>
              <a:spcBef>
                <a:spcPct val="20000"/>
              </a:spcBef>
              <a:buChar char="•"/>
              <a:defRPr sz="2000">
                <a:solidFill>
                  <a:schemeClr val="accent2"/>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latin typeface="+mn-ea"/>
              <a:ea typeface="+mn-ea"/>
            </a:endParaRPr>
          </a:p>
        </p:txBody>
      </p:sp>
      <p:sp>
        <p:nvSpPr>
          <p:cNvPr id="63" name="圆"/>
          <p:cNvSpPr>
            <a:spLocks noChangeArrowheads="1"/>
          </p:cNvSpPr>
          <p:nvPr/>
        </p:nvSpPr>
        <p:spPr bwMode="auto">
          <a:xfrm>
            <a:off x="6939470" y="2901573"/>
            <a:ext cx="974863" cy="980225"/>
          </a:xfrm>
          <a:prstGeom prst="ellipse">
            <a:avLst/>
          </a:prstGeom>
          <a:solidFill>
            <a:schemeClr val="accent1">
              <a:lumMod val="75000"/>
            </a:schemeClr>
          </a:solidFill>
          <a:ln>
            <a:noFill/>
          </a:ln>
        </p:spPr>
        <p:txBody>
          <a:bodyPr/>
          <a:lstStyle>
            <a:lvl1pPr>
              <a:spcBef>
                <a:spcPct val="20000"/>
              </a:spcBef>
              <a:buChar char="•"/>
              <a:defRPr sz="2000">
                <a:solidFill>
                  <a:schemeClr val="accent2"/>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2"/>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latin typeface="+mn-ea"/>
              <a:ea typeface="+mn-ea"/>
            </a:endParaRPr>
          </a:p>
        </p:txBody>
      </p:sp>
      <p:sp>
        <p:nvSpPr>
          <p:cNvPr id="20" name="图标"/>
          <p:cNvSpPr>
            <a:spLocks noChangeAspect="1" noEditPoints="1"/>
          </p:cNvSpPr>
          <p:nvPr/>
        </p:nvSpPr>
        <p:spPr bwMode="auto">
          <a:xfrm>
            <a:off x="697245" y="2376905"/>
            <a:ext cx="416994" cy="457610"/>
          </a:xfrm>
          <a:custGeom>
            <a:avLst/>
            <a:gdLst>
              <a:gd name="T0" fmla="*/ 375935 w 835"/>
              <a:gd name="T1" fmla="*/ 512026 h 918"/>
              <a:gd name="T2" fmla="*/ 124141 w 835"/>
              <a:gd name="T3" fmla="*/ 512026 h 918"/>
              <a:gd name="T4" fmla="*/ 112429 w 835"/>
              <a:gd name="T5" fmla="*/ 524300 h 918"/>
              <a:gd name="T6" fmla="*/ 124141 w 835"/>
              <a:gd name="T7" fmla="*/ 536575 h 918"/>
              <a:gd name="T8" fmla="*/ 375935 w 835"/>
              <a:gd name="T9" fmla="*/ 536575 h 918"/>
              <a:gd name="T10" fmla="*/ 388232 w 835"/>
              <a:gd name="T11" fmla="*/ 524300 h 918"/>
              <a:gd name="T12" fmla="*/ 375935 w 835"/>
              <a:gd name="T13" fmla="*/ 512026 h 918"/>
              <a:gd name="T14" fmla="*/ 99547 w 835"/>
              <a:gd name="T15" fmla="*/ 227372 h 918"/>
              <a:gd name="T16" fmla="*/ 265848 w 835"/>
              <a:gd name="T17" fmla="*/ 149049 h 918"/>
              <a:gd name="T18" fmla="*/ 169815 w 835"/>
              <a:gd name="T19" fmla="*/ 341935 h 918"/>
              <a:gd name="T20" fmla="*/ 99547 w 835"/>
              <a:gd name="T21" fmla="*/ 227372 h 918"/>
              <a:gd name="T22" fmla="*/ 417511 w 835"/>
              <a:gd name="T23" fmla="*/ 0 h 918"/>
              <a:gd name="T24" fmla="*/ 0 w 835"/>
              <a:gd name="T25" fmla="*/ 197562 h 918"/>
              <a:gd name="T26" fmla="*/ 176256 w 835"/>
              <a:gd name="T27" fmla="*/ 485723 h 918"/>
              <a:gd name="T28" fmla="*/ 417511 w 835"/>
              <a:gd name="T29" fmla="*/ 0 h 918"/>
              <a:gd name="T30" fmla="*/ 478995 w 835"/>
              <a:gd name="T31" fmla="*/ 291668 h 918"/>
              <a:gd name="T32" fmla="*/ 435078 w 835"/>
              <a:gd name="T33" fmla="*/ 247830 h 918"/>
              <a:gd name="T34" fmla="*/ 421024 w 835"/>
              <a:gd name="T35" fmla="*/ 240816 h 918"/>
              <a:gd name="T36" fmla="*/ 404628 w 835"/>
              <a:gd name="T37" fmla="*/ 245492 h 918"/>
              <a:gd name="T38" fmla="*/ 381205 w 835"/>
              <a:gd name="T39" fmla="*/ 268872 h 918"/>
              <a:gd name="T40" fmla="*/ 457915 w 835"/>
              <a:gd name="T41" fmla="*/ 345442 h 918"/>
              <a:gd name="T42" fmla="*/ 481338 w 835"/>
              <a:gd name="T43" fmla="*/ 322062 h 918"/>
              <a:gd name="T44" fmla="*/ 478995 w 835"/>
              <a:gd name="T45" fmla="*/ 291668 h 918"/>
              <a:gd name="T46" fmla="*/ 261164 w 835"/>
              <a:gd name="T47" fmla="*/ 460005 h 918"/>
              <a:gd name="T48" fmla="*/ 266434 w 835"/>
              <a:gd name="T49" fmla="*/ 444808 h 918"/>
              <a:gd name="T50" fmla="*/ 274046 w 835"/>
              <a:gd name="T51" fmla="*/ 421428 h 918"/>
              <a:gd name="T52" fmla="*/ 289857 w 835"/>
              <a:gd name="T53" fmla="*/ 436625 h 918"/>
              <a:gd name="T54" fmla="*/ 305667 w 835"/>
              <a:gd name="T55" fmla="*/ 452406 h 918"/>
              <a:gd name="T56" fmla="*/ 282244 w 835"/>
              <a:gd name="T57" fmla="*/ 460589 h 918"/>
              <a:gd name="T58" fmla="*/ 267019 w 835"/>
              <a:gd name="T59" fmla="*/ 465265 h 918"/>
              <a:gd name="T60" fmla="*/ 261164 w 835"/>
              <a:gd name="T61" fmla="*/ 465850 h 918"/>
              <a:gd name="T62" fmla="*/ 261164 w 835"/>
              <a:gd name="T63" fmla="*/ 460005 h 918"/>
              <a:gd name="T64" fmla="*/ 242426 w 835"/>
              <a:gd name="T65" fmla="*/ 452991 h 918"/>
              <a:gd name="T66" fmla="*/ 247110 w 835"/>
              <a:gd name="T67" fmla="*/ 479294 h 918"/>
              <a:gd name="T68" fmla="*/ 274046 w 835"/>
              <a:gd name="T69" fmla="*/ 483970 h 918"/>
              <a:gd name="T70" fmla="*/ 288100 w 835"/>
              <a:gd name="T71" fmla="*/ 479294 h 918"/>
              <a:gd name="T72" fmla="*/ 312108 w 835"/>
              <a:gd name="T73" fmla="*/ 471695 h 918"/>
              <a:gd name="T74" fmla="*/ 341972 w 835"/>
              <a:gd name="T75" fmla="*/ 461174 h 918"/>
              <a:gd name="T76" fmla="*/ 319721 w 835"/>
              <a:gd name="T77" fmla="*/ 438963 h 918"/>
              <a:gd name="T78" fmla="*/ 303910 w 835"/>
              <a:gd name="T79" fmla="*/ 423181 h 918"/>
              <a:gd name="T80" fmla="*/ 288100 w 835"/>
              <a:gd name="T81" fmla="*/ 407400 h 918"/>
              <a:gd name="T82" fmla="*/ 265263 w 835"/>
              <a:gd name="T83" fmla="*/ 384604 h 918"/>
              <a:gd name="T84" fmla="*/ 255308 w 835"/>
              <a:gd name="T85" fmla="*/ 414998 h 918"/>
              <a:gd name="T86" fmla="*/ 247696 w 835"/>
              <a:gd name="T87" fmla="*/ 438378 h 918"/>
              <a:gd name="T88" fmla="*/ 242426 w 835"/>
              <a:gd name="T89" fmla="*/ 452991 h 918"/>
              <a:gd name="T90" fmla="*/ 389403 w 835"/>
              <a:gd name="T91" fmla="*/ 288161 h 918"/>
              <a:gd name="T92" fmla="*/ 375935 w 835"/>
              <a:gd name="T93" fmla="*/ 274133 h 918"/>
              <a:gd name="T94" fmla="*/ 361882 w 835"/>
              <a:gd name="T95" fmla="*/ 288161 h 918"/>
              <a:gd name="T96" fmla="*/ 285172 w 835"/>
              <a:gd name="T97" fmla="*/ 364731 h 918"/>
              <a:gd name="T98" fmla="*/ 271704 w 835"/>
              <a:gd name="T99" fmla="*/ 378174 h 918"/>
              <a:gd name="T100" fmla="*/ 285172 w 835"/>
              <a:gd name="T101" fmla="*/ 392202 h 918"/>
              <a:gd name="T102" fmla="*/ 334360 w 835"/>
              <a:gd name="T103" fmla="*/ 441301 h 918"/>
              <a:gd name="T104" fmla="*/ 348413 w 835"/>
              <a:gd name="T105" fmla="*/ 455329 h 918"/>
              <a:gd name="T106" fmla="*/ 362467 w 835"/>
              <a:gd name="T107" fmla="*/ 441301 h 918"/>
              <a:gd name="T108" fmla="*/ 438591 w 835"/>
              <a:gd name="T109" fmla="*/ 364731 h 918"/>
              <a:gd name="T110" fmla="*/ 452645 w 835"/>
              <a:gd name="T111" fmla="*/ 351287 h 918"/>
              <a:gd name="T112" fmla="*/ 438591 w 835"/>
              <a:gd name="T113" fmla="*/ 337259 h 918"/>
              <a:gd name="T114" fmla="*/ 389403 w 835"/>
              <a:gd name="T115" fmla="*/ 288161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35" h="918">
                <a:moveTo>
                  <a:pt x="642" y="876"/>
                </a:moveTo>
                <a:lnTo>
                  <a:pt x="212" y="876"/>
                </a:lnTo>
                <a:cubicBezTo>
                  <a:pt x="201" y="876"/>
                  <a:pt x="192" y="886"/>
                  <a:pt x="192" y="897"/>
                </a:cubicBezTo>
                <a:cubicBezTo>
                  <a:pt x="192" y="909"/>
                  <a:pt x="201" y="918"/>
                  <a:pt x="212" y="918"/>
                </a:cubicBezTo>
                <a:lnTo>
                  <a:pt x="642" y="918"/>
                </a:lnTo>
                <a:cubicBezTo>
                  <a:pt x="653" y="918"/>
                  <a:pt x="663" y="909"/>
                  <a:pt x="663" y="897"/>
                </a:cubicBezTo>
                <a:cubicBezTo>
                  <a:pt x="663" y="886"/>
                  <a:pt x="653" y="876"/>
                  <a:pt x="642" y="876"/>
                </a:cubicBezTo>
                <a:close/>
                <a:moveTo>
                  <a:pt x="170" y="389"/>
                </a:moveTo>
                <a:lnTo>
                  <a:pt x="454" y="255"/>
                </a:lnTo>
                <a:lnTo>
                  <a:pt x="290" y="585"/>
                </a:lnTo>
                <a:lnTo>
                  <a:pt x="170" y="389"/>
                </a:lnTo>
                <a:close/>
                <a:moveTo>
                  <a:pt x="713" y="0"/>
                </a:moveTo>
                <a:lnTo>
                  <a:pt x="0" y="338"/>
                </a:lnTo>
                <a:lnTo>
                  <a:pt x="301" y="831"/>
                </a:lnTo>
                <a:lnTo>
                  <a:pt x="713" y="0"/>
                </a:lnTo>
                <a:close/>
                <a:moveTo>
                  <a:pt x="818" y="499"/>
                </a:moveTo>
                <a:lnTo>
                  <a:pt x="743" y="424"/>
                </a:lnTo>
                <a:cubicBezTo>
                  <a:pt x="736" y="417"/>
                  <a:pt x="727" y="413"/>
                  <a:pt x="719" y="412"/>
                </a:cubicBezTo>
                <a:cubicBezTo>
                  <a:pt x="708" y="410"/>
                  <a:pt x="698" y="413"/>
                  <a:pt x="691" y="420"/>
                </a:cubicBezTo>
                <a:lnTo>
                  <a:pt x="651" y="460"/>
                </a:lnTo>
                <a:lnTo>
                  <a:pt x="782" y="591"/>
                </a:lnTo>
                <a:lnTo>
                  <a:pt x="822" y="551"/>
                </a:lnTo>
                <a:cubicBezTo>
                  <a:pt x="835" y="538"/>
                  <a:pt x="834" y="515"/>
                  <a:pt x="818" y="499"/>
                </a:cubicBezTo>
                <a:close/>
                <a:moveTo>
                  <a:pt x="446" y="787"/>
                </a:moveTo>
                <a:lnTo>
                  <a:pt x="455" y="761"/>
                </a:lnTo>
                <a:lnTo>
                  <a:pt x="468" y="721"/>
                </a:lnTo>
                <a:lnTo>
                  <a:pt x="495" y="747"/>
                </a:lnTo>
                <a:lnTo>
                  <a:pt x="522" y="774"/>
                </a:lnTo>
                <a:lnTo>
                  <a:pt x="482" y="788"/>
                </a:lnTo>
                <a:lnTo>
                  <a:pt x="456" y="796"/>
                </a:lnTo>
                <a:cubicBezTo>
                  <a:pt x="451" y="798"/>
                  <a:pt x="448" y="799"/>
                  <a:pt x="446" y="797"/>
                </a:cubicBezTo>
                <a:cubicBezTo>
                  <a:pt x="444" y="795"/>
                  <a:pt x="444" y="791"/>
                  <a:pt x="446" y="787"/>
                </a:cubicBezTo>
                <a:close/>
                <a:moveTo>
                  <a:pt x="414" y="775"/>
                </a:moveTo>
                <a:cubicBezTo>
                  <a:pt x="408" y="792"/>
                  <a:pt x="411" y="809"/>
                  <a:pt x="422" y="820"/>
                </a:cubicBezTo>
                <a:cubicBezTo>
                  <a:pt x="434" y="832"/>
                  <a:pt x="451" y="835"/>
                  <a:pt x="468" y="828"/>
                </a:cubicBezTo>
                <a:lnTo>
                  <a:pt x="492" y="820"/>
                </a:lnTo>
                <a:lnTo>
                  <a:pt x="533" y="807"/>
                </a:lnTo>
                <a:lnTo>
                  <a:pt x="584" y="789"/>
                </a:lnTo>
                <a:lnTo>
                  <a:pt x="546" y="751"/>
                </a:lnTo>
                <a:lnTo>
                  <a:pt x="519" y="724"/>
                </a:lnTo>
                <a:lnTo>
                  <a:pt x="492" y="697"/>
                </a:lnTo>
                <a:lnTo>
                  <a:pt x="453" y="658"/>
                </a:lnTo>
                <a:lnTo>
                  <a:pt x="436" y="710"/>
                </a:lnTo>
                <a:lnTo>
                  <a:pt x="423" y="750"/>
                </a:lnTo>
                <a:lnTo>
                  <a:pt x="414" y="775"/>
                </a:lnTo>
                <a:close/>
                <a:moveTo>
                  <a:pt x="665" y="493"/>
                </a:moveTo>
                <a:lnTo>
                  <a:pt x="642" y="469"/>
                </a:lnTo>
                <a:lnTo>
                  <a:pt x="618" y="493"/>
                </a:lnTo>
                <a:lnTo>
                  <a:pt x="487" y="624"/>
                </a:lnTo>
                <a:lnTo>
                  <a:pt x="464" y="647"/>
                </a:lnTo>
                <a:lnTo>
                  <a:pt x="487" y="671"/>
                </a:lnTo>
                <a:lnTo>
                  <a:pt x="571" y="755"/>
                </a:lnTo>
                <a:lnTo>
                  <a:pt x="595" y="779"/>
                </a:lnTo>
                <a:lnTo>
                  <a:pt x="619" y="755"/>
                </a:lnTo>
                <a:lnTo>
                  <a:pt x="749" y="624"/>
                </a:lnTo>
                <a:lnTo>
                  <a:pt x="773" y="601"/>
                </a:lnTo>
                <a:lnTo>
                  <a:pt x="749" y="577"/>
                </a:lnTo>
                <a:lnTo>
                  <a:pt x="665" y="493"/>
                </a:lnTo>
                <a:close/>
              </a:path>
            </a:pathLst>
          </a:custGeom>
          <a:solidFill>
            <a:schemeClr val="bg1"/>
          </a:solidFill>
          <a:ln>
            <a:noFill/>
          </a:ln>
        </p:spPr>
        <p:txBody>
          <a:bodyPr/>
          <a:lstStyle/>
          <a:p>
            <a:pPr eaLnBrk="0" fontAlgn="base" hangingPunct="0">
              <a:spcBef>
                <a:spcPct val="0"/>
              </a:spcBef>
              <a:spcAft>
                <a:spcPct val="0"/>
              </a:spcAft>
            </a:pPr>
            <a:endParaRPr lang="zh-CN" altLang="en-US" sz="1400">
              <a:solidFill>
                <a:schemeClr val="accent1"/>
              </a:solidFill>
              <a:latin typeface="+mn-ea"/>
            </a:endParaRPr>
          </a:p>
        </p:txBody>
      </p:sp>
      <p:sp>
        <p:nvSpPr>
          <p:cNvPr id="21" name="图标"/>
          <p:cNvSpPr>
            <a:spLocks noChangeAspect="1" noEditPoints="1"/>
          </p:cNvSpPr>
          <p:nvPr/>
        </p:nvSpPr>
        <p:spPr bwMode="auto">
          <a:xfrm>
            <a:off x="7272220" y="3143068"/>
            <a:ext cx="365041" cy="4412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p>
            <a:endParaRPr lang="zh-CN" altLang="en-US" sz="1400">
              <a:solidFill>
                <a:schemeClr val="accent1"/>
              </a:solidFill>
              <a:latin typeface="+mn-ea"/>
              <a:cs typeface="Arial" panose="020B0604020202020204" pitchFamily="34" charset="0"/>
            </a:endParaRPr>
          </a:p>
        </p:txBody>
      </p:sp>
      <p:sp>
        <p:nvSpPr>
          <p:cNvPr id="53" name="文本"/>
          <p:cNvSpPr txBox="1"/>
          <p:nvPr/>
        </p:nvSpPr>
        <p:spPr>
          <a:xfrm>
            <a:off x="241810" y="3202584"/>
            <a:ext cx="5007698" cy="460375"/>
          </a:xfrm>
          <a:prstGeom prst="rect">
            <a:avLst/>
          </a:prstGeom>
          <a:noFill/>
        </p:spPr>
        <p:txBody>
          <a:bodyPr wrap="square" rtlCol="0">
            <a:spAutoFit/>
          </a:bodyPr>
          <a:lstStyle>
            <a:defPPr>
              <a:defRPr lang="zh-CN"/>
            </a:defPPr>
            <a:lvl1pPr indent="467995">
              <a:lnSpc>
                <a:spcPct val="150000"/>
              </a:lnSpc>
              <a:defRPr sz="1600" spc="150">
                <a:solidFill>
                  <a:schemeClr val="tx1">
                    <a:lumMod val="95000"/>
                    <a:lumOff val="5000"/>
                  </a:schemeClr>
                </a:solidFill>
                <a:latin typeface="微软雅黑" panose="020B0503020204020204" charset="-122"/>
                <a:ea typeface="微软雅黑" panose="020B0503020204020204" charset="-122"/>
              </a:defRPr>
            </a:lvl1pPr>
          </a:lstStyle>
          <a:p>
            <a:pPr indent="0"/>
            <a:r>
              <a:rPr lang="zh-CN" altLang="en-US">
                <a:solidFill>
                  <a:schemeClr val="bg1"/>
                </a:solidFill>
                <a:latin typeface="+mn-ea"/>
                <a:ea typeface="+mn-ea"/>
              </a:rPr>
              <a:t>因为不同参数取值，得到的效果完全不同。</a:t>
            </a:r>
            <a:endParaRPr lang="zh-CN" altLang="en-US">
              <a:solidFill>
                <a:schemeClr val="bg1"/>
              </a:solidFill>
              <a:latin typeface="+mn-ea"/>
              <a:ea typeface="+mn-ea"/>
            </a:endParaRPr>
          </a:p>
        </p:txBody>
      </p:sp>
      <p:sp>
        <p:nvSpPr>
          <p:cNvPr id="54" name="文本"/>
          <p:cNvSpPr/>
          <p:nvPr/>
        </p:nvSpPr>
        <p:spPr>
          <a:xfrm>
            <a:off x="1576198" y="2439631"/>
            <a:ext cx="2183130" cy="398780"/>
          </a:xfrm>
          <a:prstGeom prst="rect">
            <a:avLst/>
          </a:prstGeom>
        </p:spPr>
        <p:txBody>
          <a:bodyPr wrap="none">
            <a:spAutoFit/>
          </a:bodyPr>
          <a:lstStyle/>
          <a:p>
            <a:pPr marL="285750" indent="-285750">
              <a:buFont typeface="Wingdings" panose="05000000000000000000" pitchFamily="2" charset="2"/>
              <a:buChar char="l"/>
            </a:pPr>
            <a:r>
              <a:rPr lang="zh-CN" altLang="en-US" sz="2000" b="1" spc="250">
                <a:solidFill>
                  <a:schemeClr val="bg1"/>
                </a:solidFill>
                <a:latin typeface="+mj-ea"/>
                <a:ea typeface="+mj-ea"/>
              </a:rPr>
              <a:t>参数的确定</a:t>
            </a:r>
            <a:r>
              <a:rPr lang="zh-CN" altLang="en-US" sz="2000" b="1" spc="250">
                <a:solidFill>
                  <a:schemeClr val="bg1"/>
                </a:solidFill>
                <a:latin typeface="+mj-ea"/>
                <a:ea typeface="+mj-ea"/>
              </a:rPr>
              <a:t>：</a:t>
            </a:r>
            <a:endParaRPr lang="en-US" altLang="zh-CN" sz="2000" b="1" spc="250" dirty="0">
              <a:solidFill>
                <a:schemeClr val="bg1"/>
              </a:solidFill>
              <a:latin typeface="+mj-ea"/>
              <a:ea typeface="+mj-ea"/>
            </a:endParaRPr>
          </a:p>
        </p:txBody>
      </p:sp>
      <p:sp>
        <p:nvSpPr>
          <p:cNvPr id="55" name="文本"/>
          <p:cNvSpPr txBox="1"/>
          <p:nvPr/>
        </p:nvSpPr>
        <p:spPr>
          <a:xfrm>
            <a:off x="6469920" y="4019999"/>
            <a:ext cx="5007698" cy="1198880"/>
          </a:xfrm>
          <a:prstGeom prst="rect">
            <a:avLst/>
          </a:prstGeom>
          <a:noFill/>
        </p:spPr>
        <p:txBody>
          <a:bodyPr wrap="square" rtlCol="0">
            <a:spAutoFit/>
          </a:bodyPr>
          <a:lstStyle>
            <a:defPPr>
              <a:defRPr lang="zh-CN"/>
            </a:defPPr>
            <a:lvl1pPr indent="467995">
              <a:lnSpc>
                <a:spcPct val="150000"/>
              </a:lnSpc>
              <a:defRPr sz="1600" spc="150">
                <a:solidFill>
                  <a:schemeClr val="tx1">
                    <a:lumMod val="95000"/>
                    <a:lumOff val="5000"/>
                  </a:schemeClr>
                </a:solidFill>
                <a:latin typeface="微软雅黑" panose="020B0503020204020204" charset="-122"/>
                <a:ea typeface="微软雅黑" panose="020B0503020204020204" charset="-122"/>
              </a:defRPr>
            </a:lvl1pPr>
          </a:lstStyle>
          <a:p>
            <a:pPr indent="0"/>
            <a:r>
              <a:rPr lang="zh-CN" altLang="en-US">
                <a:solidFill>
                  <a:schemeClr val="bg1"/>
                </a:solidFill>
                <a:latin typeface="+mn-ea"/>
                <a:ea typeface="+mn-ea"/>
              </a:rPr>
              <a:t>拼单算法的引入效果不太乐观，个人觉得拼单算法的引入是能够减少系统的反应时间提高服务率的，但需要对算法进行进一步改进。</a:t>
            </a:r>
            <a:endParaRPr lang="zh-CN" altLang="en-US">
              <a:solidFill>
                <a:schemeClr val="bg1"/>
              </a:solidFill>
              <a:latin typeface="+mn-ea"/>
              <a:ea typeface="+mn-ea"/>
            </a:endParaRPr>
          </a:p>
        </p:txBody>
      </p:sp>
      <p:sp>
        <p:nvSpPr>
          <p:cNvPr id="56" name="文本"/>
          <p:cNvSpPr/>
          <p:nvPr/>
        </p:nvSpPr>
        <p:spPr>
          <a:xfrm>
            <a:off x="8047182" y="3267063"/>
            <a:ext cx="3326130" cy="398780"/>
          </a:xfrm>
          <a:prstGeom prst="rect">
            <a:avLst/>
          </a:prstGeom>
        </p:spPr>
        <p:txBody>
          <a:bodyPr wrap="none">
            <a:spAutoFit/>
          </a:bodyPr>
          <a:lstStyle/>
          <a:p>
            <a:pPr marL="285750" indent="-285750">
              <a:buFont typeface="Wingdings" panose="05000000000000000000" pitchFamily="2" charset="2"/>
              <a:buChar char="l"/>
            </a:pPr>
            <a:r>
              <a:rPr lang="zh-CN" altLang="en-US" sz="2000" b="1" spc="250">
                <a:solidFill>
                  <a:schemeClr val="bg1"/>
                </a:solidFill>
                <a:latin typeface="+mj-ea"/>
                <a:ea typeface="+mj-ea"/>
              </a:rPr>
              <a:t>拼单算法效果不显著</a:t>
            </a:r>
            <a:r>
              <a:rPr lang="zh-CN" altLang="en-US" sz="2000" b="1" spc="250">
                <a:solidFill>
                  <a:schemeClr val="bg1"/>
                </a:solidFill>
                <a:latin typeface="+mj-ea"/>
                <a:ea typeface="+mj-ea"/>
              </a:rPr>
              <a:t>：</a:t>
            </a:r>
            <a:endParaRPr lang="en-US" altLang="zh-CN" sz="2000" b="1" spc="250" dirty="0">
              <a:solidFill>
                <a:schemeClr val="bg1"/>
              </a:solidFill>
              <a:latin typeface="+mj-ea"/>
              <a:ea typeface="+mj-ea"/>
            </a:endParaRPr>
          </a:p>
        </p:txBody>
      </p:sp>
      <p:sp>
        <p:nvSpPr>
          <p:cNvPr id="2" name="标题"/>
          <p:cNvSpPr>
            <a:spLocks noGrp="1"/>
          </p:cNvSpPr>
          <p:nvPr>
            <p:ph type="body" sz="quarter" idx="10"/>
          </p:nvPr>
        </p:nvSpPr>
        <p:spPr>
          <a:xfrm>
            <a:off x="1107141" y="244904"/>
            <a:ext cx="8731213" cy="629920"/>
          </a:xfrm>
        </p:spPr>
        <p:txBody>
          <a:bodyPr/>
          <a:lstStyle/>
          <a:p>
            <a:r>
              <a:rPr lang="zh-CN" altLang="en-US" dirty="0"/>
              <a:t>主要问题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3" presetClass="entr" presetSubtype="16"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p:tgtEl>
                                          <p:spTgt spid="20"/>
                                        </p:tgtEl>
                                        <p:attrNameLst>
                                          <p:attrName>ppt_y</p:attrName>
                                        </p:attrNameLst>
                                      </p:cBhvr>
                                      <p:tavLst>
                                        <p:tav tm="0">
                                          <p:val>
                                            <p:strVal val="#ppt_y+#ppt_h*1.125000"/>
                                          </p:val>
                                        </p:tav>
                                        <p:tav tm="100000">
                                          <p:val>
                                            <p:strVal val="#ppt_y"/>
                                          </p:val>
                                        </p:tav>
                                      </p:tavLst>
                                    </p:anim>
                                    <p:animEffect transition="in" filter="wipe(up)">
                                      <p:cBhvr>
                                        <p:cTn id="25" dur="500"/>
                                        <p:tgtEl>
                                          <p:spTgt spid="20"/>
                                        </p:tgtEl>
                                      </p:cBhvr>
                                    </p:animEffect>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right)">
                                      <p:cBhvr>
                                        <p:cTn id="29" dur="500"/>
                                        <p:tgtEl>
                                          <p:spTgt spid="22"/>
                                        </p:tgtEl>
                                      </p:cBhvr>
                                    </p:animEffect>
                                  </p:childTnLst>
                                </p:cTn>
                              </p:par>
                            </p:childTnLst>
                          </p:cTn>
                        </p:par>
                        <p:par>
                          <p:cTn id="30" fill="hold">
                            <p:stCondLst>
                              <p:cond delay="3000"/>
                            </p:stCondLst>
                            <p:childTnLst>
                              <p:par>
                                <p:cTn id="31" presetID="23" presetClass="entr" presetSubtype="16"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500" fill="hold"/>
                                        <p:tgtEl>
                                          <p:spTgt spid="63"/>
                                        </p:tgtEl>
                                        <p:attrNameLst>
                                          <p:attrName>ppt_w</p:attrName>
                                        </p:attrNameLst>
                                      </p:cBhvr>
                                      <p:tavLst>
                                        <p:tav tm="0">
                                          <p:val>
                                            <p:fltVal val="0"/>
                                          </p:val>
                                        </p:tav>
                                        <p:tav tm="100000">
                                          <p:val>
                                            <p:strVal val="#ppt_w"/>
                                          </p:val>
                                        </p:tav>
                                      </p:tavLst>
                                    </p:anim>
                                    <p:anim calcmode="lin" valueType="num">
                                      <p:cBhvr>
                                        <p:cTn id="34" dur="500" fill="hold"/>
                                        <p:tgtEl>
                                          <p:spTgt spid="63"/>
                                        </p:tgtEl>
                                        <p:attrNameLst>
                                          <p:attrName>ppt_h</p:attrName>
                                        </p:attrNameLst>
                                      </p:cBhvr>
                                      <p:tavLst>
                                        <p:tav tm="0">
                                          <p:val>
                                            <p:fltVal val="0"/>
                                          </p:val>
                                        </p:tav>
                                        <p:tav tm="100000">
                                          <p:val>
                                            <p:strVal val="#ppt_h"/>
                                          </p:val>
                                        </p:tav>
                                      </p:tavLst>
                                    </p:anim>
                                  </p:childTnLst>
                                </p:cTn>
                              </p:par>
                            </p:childTnLst>
                          </p:cTn>
                        </p:par>
                        <p:par>
                          <p:cTn id="35" fill="hold">
                            <p:stCondLst>
                              <p:cond delay="3500"/>
                            </p:stCondLst>
                            <p:childTnLst>
                              <p:par>
                                <p:cTn id="36" presetID="12" presetClass="entr" presetSubtype="4"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p:tgtEl>
                                          <p:spTgt spid="21"/>
                                        </p:tgtEl>
                                        <p:attrNameLst>
                                          <p:attrName>ppt_y</p:attrName>
                                        </p:attrNameLst>
                                      </p:cBhvr>
                                      <p:tavLst>
                                        <p:tav tm="0">
                                          <p:val>
                                            <p:strVal val="#ppt_y+#ppt_h*1.125000"/>
                                          </p:val>
                                        </p:tav>
                                        <p:tav tm="100000">
                                          <p:val>
                                            <p:strVal val="#ppt_y"/>
                                          </p:val>
                                        </p:tav>
                                      </p:tavLst>
                                    </p:anim>
                                    <p:animEffect transition="in" filter="wipe(up)">
                                      <p:cBhvr>
                                        <p:cTn id="39" dur="500"/>
                                        <p:tgtEl>
                                          <p:spTgt spid="21"/>
                                        </p:tgtEl>
                                      </p:cBhvr>
                                    </p:animEffect>
                                  </p:childTnLst>
                                </p:cTn>
                              </p:par>
                            </p:childTnLst>
                          </p:cTn>
                        </p:par>
                        <p:par>
                          <p:cTn id="40" fill="hold">
                            <p:stCondLst>
                              <p:cond delay="40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54"/>
                                        </p:tgtEl>
                                        <p:attrNameLst>
                                          <p:attrName>style.visibility</p:attrName>
                                        </p:attrNameLst>
                                      </p:cBhvr>
                                      <p:to>
                                        <p:strVal val="visible"/>
                                      </p:to>
                                    </p:set>
                                    <p:anim calcmode="lin" valueType="num">
                                      <p:cBhvr>
                                        <p:cTn id="43"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54"/>
                                        </p:tgtEl>
                                        <p:attrNameLst>
                                          <p:attrName>ppt_y</p:attrName>
                                        </p:attrNameLst>
                                      </p:cBhvr>
                                      <p:tavLst>
                                        <p:tav tm="0">
                                          <p:val>
                                            <p:strVal val="#ppt_y"/>
                                          </p:val>
                                        </p:tav>
                                        <p:tav tm="100000">
                                          <p:val>
                                            <p:strVal val="#ppt_y"/>
                                          </p:val>
                                        </p:tav>
                                      </p:tavLst>
                                    </p:anim>
                                    <p:anim calcmode="lin" valueType="num">
                                      <p:cBhvr>
                                        <p:cTn id="45"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54"/>
                                        </p:tgtEl>
                                      </p:cBhvr>
                                    </p:animEffect>
                                  </p:childTnLst>
                                </p:cTn>
                              </p:par>
                            </p:childTnLst>
                          </p:cTn>
                        </p:par>
                        <p:par>
                          <p:cTn id="48" fill="hold">
                            <p:stCondLst>
                              <p:cond delay="4750"/>
                            </p:stCondLst>
                            <p:childTnLst>
                              <p:par>
                                <p:cTn id="49" presetID="42" presetClass="entr" presetSubtype="0"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anim calcmode="lin" valueType="num">
                                      <p:cBhvr>
                                        <p:cTn id="52" dur="500" fill="hold"/>
                                        <p:tgtEl>
                                          <p:spTgt spid="53"/>
                                        </p:tgtEl>
                                        <p:attrNameLst>
                                          <p:attrName>ppt_x</p:attrName>
                                        </p:attrNameLst>
                                      </p:cBhvr>
                                      <p:tavLst>
                                        <p:tav tm="0">
                                          <p:val>
                                            <p:strVal val="#ppt_x"/>
                                          </p:val>
                                        </p:tav>
                                        <p:tav tm="100000">
                                          <p:val>
                                            <p:strVal val="#ppt_x"/>
                                          </p:val>
                                        </p:tav>
                                      </p:tavLst>
                                    </p:anim>
                                    <p:anim calcmode="lin" valueType="num">
                                      <p:cBhvr>
                                        <p:cTn id="53" dur="500" fill="hold"/>
                                        <p:tgtEl>
                                          <p:spTgt spid="53"/>
                                        </p:tgtEl>
                                        <p:attrNameLst>
                                          <p:attrName>ppt_y</p:attrName>
                                        </p:attrNameLst>
                                      </p:cBhvr>
                                      <p:tavLst>
                                        <p:tav tm="0">
                                          <p:val>
                                            <p:strVal val="#ppt_y+.1"/>
                                          </p:val>
                                        </p:tav>
                                        <p:tav tm="100000">
                                          <p:val>
                                            <p:strVal val="#ppt_y"/>
                                          </p:val>
                                        </p:tav>
                                      </p:tavLst>
                                    </p:anim>
                                  </p:childTnLst>
                                </p:cTn>
                              </p:par>
                            </p:childTnLst>
                          </p:cTn>
                        </p:par>
                        <p:par>
                          <p:cTn id="54" fill="hold">
                            <p:stCondLst>
                              <p:cond delay="525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56"/>
                                        </p:tgtEl>
                                        <p:attrNameLst>
                                          <p:attrName>style.visibility</p:attrName>
                                        </p:attrNameLst>
                                      </p:cBhvr>
                                      <p:to>
                                        <p:strVal val="visible"/>
                                      </p:to>
                                    </p:set>
                                    <p:anim calcmode="lin" valueType="num">
                                      <p:cBhvr>
                                        <p:cTn id="57" dur="500" fill="hold"/>
                                        <p:tgtEl>
                                          <p:spTgt spid="56"/>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56"/>
                                        </p:tgtEl>
                                        <p:attrNameLst>
                                          <p:attrName>ppt_y</p:attrName>
                                        </p:attrNameLst>
                                      </p:cBhvr>
                                      <p:tavLst>
                                        <p:tav tm="0">
                                          <p:val>
                                            <p:strVal val="#ppt_y"/>
                                          </p:val>
                                        </p:tav>
                                        <p:tav tm="100000">
                                          <p:val>
                                            <p:strVal val="#ppt_y"/>
                                          </p:val>
                                        </p:tav>
                                      </p:tavLst>
                                    </p:anim>
                                    <p:anim calcmode="lin" valueType="num">
                                      <p:cBhvr>
                                        <p:cTn id="59" dur="500" fill="hold"/>
                                        <p:tgtEl>
                                          <p:spTgt spid="56"/>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56"/>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56"/>
                                        </p:tgtEl>
                                      </p:cBhvr>
                                    </p:animEffect>
                                  </p:childTnLst>
                                </p:cTn>
                              </p:par>
                            </p:childTnLst>
                          </p:cTn>
                        </p:par>
                        <p:par>
                          <p:cTn id="62" fill="hold">
                            <p:stCondLst>
                              <p:cond delay="6199"/>
                            </p:stCondLst>
                            <p:childTnLst>
                              <p:par>
                                <p:cTn id="63" presetID="42" presetClass="entr" presetSubtype="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anim calcmode="lin" valueType="num">
                                      <p:cBhvr>
                                        <p:cTn id="66" dur="500" fill="hold"/>
                                        <p:tgtEl>
                                          <p:spTgt spid="55"/>
                                        </p:tgtEl>
                                        <p:attrNameLst>
                                          <p:attrName>ppt_x</p:attrName>
                                        </p:attrNameLst>
                                      </p:cBhvr>
                                      <p:tavLst>
                                        <p:tav tm="0">
                                          <p:val>
                                            <p:strVal val="#ppt_x"/>
                                          </p:val>
                                        </p:tav>
                                        <p:tav tm="100000">
                                          <p:val>
                                            <p:strVal val="#ppt_x"/>
                                          </p:val>
                                        </p:tav>
                                      </p:tavLst>
                                    </p:anim>
                                    <p:anim calcmode="lin" valueType="num">
                                      <p:cBhvr>
                                        <p:cTn id="67"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61" grpId="0" bldLvl="0" animBg="1"/>
      <p:bldP spid="63" grpId="0" bldLvl="0" animBg="1"/>
      <p:bldP spid="20" grpId="0" bldLvl="0" animBg="1"/>
      <p:bldP spid="21" grpId="0" bldLvl="0" animBg="1"/>
      <p:bldP spid="53" grpId="0"/>
      <p:bldP spid="54" grpId="0"/>
      <p:bldP spid="55"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p:cNvSpPr/>
          <p:nvPr/>
        </p:nvSpPr>
        <p:spPr>
          <a:xfrm>
            <a:off x="179400" y="180000"/>
            <a:ext cx="11833200" cy="649800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p:cNvPicPr>
            <a:picLocks noChangeAspect="1"/>
          </p:cNvPicPr>
          <p:nvPr/>
        </p:nvPicPr>
        <p:blipFill rotWithShape="1">
          <a:blip r:embed="rId1" cstate="print">
            <a:extLst>
              <a:ext uri="{28A0092B-C50C-407E-A947-70E740481C1C}">
                <a14:useLocalDpi xmlns:a14="http://schemas.microsoft.com/office/drawing/2010/main" val="0"/>
              </a:ext>
            </a:extLst>
          </a:blip>
          <a:srcRect l="21489" r="23641"/>
          <a:stretch>
            <a:fillRect/>
          </a:stretch>
        </p:blipFill>
        <p:spPr>
          <a:xfrm>
            <a:off x="504000" y="518322"/>
            <a:ext cx="4815964" cy="5849232"/>
          </a:xfrm>
          <a:prstGeom prst="rect">
            <a:avLst/>
          </a:prstGeom>
        </p:spPr>
      </p:pic>
      <p:sp>
        <p:nvSpPr>
          <p:cNvPr id="5" name="矩形"/>
          <p:cNvSpPr/>
          <p:nvPr/>
        </p:nvSpPr>
        <p:spPr>
          <a:xfrm>
            <a:off x="4006204" y="1588478"/>
            <a:ext cx="2462029" cy="36810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p:cNvSpPr/>
          <p:nvPr/>
        </p:nvSpPr>
        <p:spPr>
          <a:xfrm>
            <a:off x="8410115" y="2221669"/>
            <a:ext cx="36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p:cNvSpPr/>
          <p:nvPr/>
        </p:nvSpPr>
        <p:spPr>
          <a:xfrm>
            <a:off x="8410115" y="3182702"/>
            <a:ext cx="36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p:cNvSpPr/>
          <p:nvPr/>
        </p:nvSpPr>
        <p:spPr>
          <a:xfrm rot="16200000">
            <a:off x="5201218" y="3623535"/>
            <a:ext cx="72000" cy="136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p:cNvSpPr/>
          <p:nvPr/>
        </p:nvSpPr>
        <p:spPr>
          <a:xfrm>
            <a:off x="8410115" y="1260636"/>
            <a:ext cx="36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
          <p:cNvSpPr/>
          <p:nvPr/>
        </p:nvSpPr>
        <p:spPr>
          <a:xfrm>
            <a:off x="7521014" y="1253637"/>
            <a:ext cx="611065" cy="553998"/>
          </a:xfrm>
          <a:prstGeom prst="rect">
            <a:avLst/>
          </a:prstGeom>
          <a:solidFill>
            <a:schemeClr val="accent2"/>
          </a:solidFill>
        </p:spPr>
        <p:txBody>
          <a:bodyPr wrap="none">
            <a:spAutoFit/>
          </a:bodyPr>
          <a:lstStyle/>
          <a:p>
            <a:pPr algn="ctr"/>
            <a:r>
              <a:rPr lang="en-US" altLang="zh-CN" sz="3000" b="1">
                <a:solidFill>
                  <a:schemeClr val="bg1"/>
                </a:solidFill>
                <a:latin typeface="Arial" panose="020B0604020202020204" pitchFamily="34" charset="0"/>
                <a:cs typeface="Arial" panose="020B0604020202020204" pitchFamily="34" charset="0"/>
              </a:rPr>
              <a:t>01</a:t>
            </a:r>
            <a:endParaRPr lang="zh-CN" altLang="en-US" sz="3000" b="1" dirty="0">
              <a:solidFill>
                <a:schemeClr val="bg1"/>
              </a:solidFill>
              <a:latin typeface="Arial" panose="020B0604020202020204" pitchFamily="34" charset="0"/>
              <a:cs typeface="Arial" panose="020B0604020202020204" pitchFamily="34" charset="0"/>
            </a:endParaRPr>
          </a:p>
        </p:txBody>
      </p:sp>
      <p:sp>
        <p:nvSpPr>
          <p:cNvPr id="25" name="文本"/>
          <p:cNvSpPr/>
          <p:nvPr/>
        </p:nvSpPr>
        <p:spPr>
          <a:xfrm>
            <a:off x="7521014" y="2214670"/>
            <a:ext cx="611065" cy="553998"/>
          </a:xfrm>
          <a:prstGeom prst="rect">
            <a:avLst/>
          </a:prstGeom>
          <a:solidFill>
            <a:schemeClr val="accent2"/>
          </a:solidFill>
        </p:spPr>
        <p:txBody>
          <a:bodyPr wrap="none">
            <a:spAutoFit/>
          </a:bodyPr>
          <a:lstStyle/>
          <a:p>
            <a:pPr algn="ctr"/>
            <a:r>
              <a:rPr lang="en-US" altLang="zh-CN" sz="3000" b="1">
                <a:solidFill>
                  <a:schemeClr val="bg1"/>
                </a:solidFill>
                <a:latin typeface="Arial" panose="020B0604020202020204" pitchFamily="34" charset="0"/>
                <a:cs typeface="Arial" panose="020B0604020202020204" pitchFamily="34" charset="0"/>
              </a:rPr>
              <a:t>02</a:t>
            </a:r>
            <a:endParaRPr lang="zh-CN" altLang="en-US" sz="3000" b="1" dirty="0">
              <a:solidFill>
                <a:schemeClr val="bg1"/>
              </a:solidFill>
              <a:latin typeface="Arial" panose="020B0604020202020204" pitchFamily="34" charset="0"/>
              <a:cs typeface="Arial" panose="020B0604020202020204" pitchFamily="34" charset="0"/>
            </a:endParaRPr>
          </a:p>
        </p:txBody>
      </p:sp>
      <p:sp>
        <p:nvSpPr>
          <p:cNvPr id="26" name="文本"/>
          <p:cNvSpPr/>
          <p:nvPr/>
        </p:nvSpPr>
        <p:spPr>
          <a:xfrm>
            <a:off x="7521014" y="3175703"/>
            <a:ext cx="611065" cy="553998"/>
          </a:xfrm>
          <a:prstGeom prst="rect">
            <a:avLst/>
          </a:prstGeom>
          <a:solidFill>
            <a:schemeClr val="accent2"/>
          </a:solidFill>
        </p:spPr>
        <p:txBody>
          <a:bodyPr wrap="none">
            <a:spAutoFit/>
          </a:bodyPr>
          <a:lstStyle/>
          <a:p>
            <a:pPr algn="ctr"/>
            <a:r>
              <a:rPr lang="en-US" altLang="zh-CN" sz="3000" b="1">
                <a:solidFill>
                  <a:schemeClr val="bg1"/>
                </a:solidFill>
                <a:latin typeface="Arial" panose="020B0604020202020204" pitchFamily="34" charset="0"/>
                <a:cs typeface="Arial" panose="020B0604020202020204" pitchFamily="34" charset="0"/>
              </a:rPr>
              <a:t>03</a:t>
            </a:r>
            <a:endParaRPr lang="zh-CN" altLang="en-US" sz="3000" b="1" dirty="0">
              <a:solidFill>
                <a:schemeClr val="bg1"/>
              </a:solidFill>
              <a:latin typeface="Arial" panose="020B0604020202020204" pitchFamily="34" charset="0"/>
              <a:cs typeface="Arial" panose="020B0604020202020204" pitchFamily="34" charset="0"/>
            </a:endParaRPr>
          </a:p>
        </p:txBody>
      </p:sp>
      <p:sp>
        <p:nvSpPr>
          <p:cNvPr id="20" name="文本"/>
          <p:cNvSpPr/>
          <p:nvPr/>
        </p:nvSpPr>
        <p:spPr>
          <a:xfrm>
            <a:off x="8671874" y="1292109"/>
            <a:ext cx="3326130" cy="475615"/>
          </a:xfrm>
          <a:prstGeom prst="rect">
            <a:avLst/>
          </a:prstGeom>
        </p:spPr>
        <p:txBody>
          <a:bodyPr wrap="none">
            <a:spAutoFit/>
          </a:bodyPr>
          <a:lstStyle/>
          <a:p>
            <a:r>
              <a:rPr lang="zh-CN" altLang="en-US" sz="2500" b="1" spc="250" dirty="0">
                <a:solidFill>
                  <a:schemeClr val="accent3"/>
                </a:solidFill>
                <a:latin typeface="+mn-ea"/>
              </a:rPr>
              <a:t>毕业设计的进展情况</a:t>
            </a:r>
            <a:endParaRPr lang="zh-CN" altLang="en-US" sz="2500" b="1" spc="250" dirty="0">
              <a:solidFill>
                <a:schemeClr val="accent3"/>
              </a:solidFill>
              <a:latin typeface="+mn-ea"/>
            </a:endParaRPr>
          </a:p>
        </p:txBody>
      </p:sp>
      <p:sp>
        <p:nvSpPr>
          <p:cNvPr id="21" name="文字"/>
          <p:cNvSpPr/>
          <p:nvPr/>
        </p:nvSpPr>
        <p:spPr>
          <a:xfrm>
            <a:off x="8671874" y="2253142"/>
            <a:ext cx="3326130" cy="475615"/>
          </a:xfrm>
          <a:prstGeom prst="rect">
            <a:avLst/>
          </a:prstGeom>
        </p:spPr>
        <p:txBody>
          <a:bodyPr wrap="none">
            <a:spAutoFit/>
          </a:bodyPr>
          <a:lstStyle/>
          <a:p>
            <a:r>
              <a:rPr lang="zh-CN" altLang="en-US" sz="2500" b="1" spc="250" dirty="0">
                <a:solidFill>
                  <a:schemeClr val="accent3"/>
                </a:solidFill>
                <a:latin typeface="+mn-ea"/>
              </a:rPr>
              <a:t>存在问题与解决方案</a:t>
            </a:r>
            <a:endParaRPr lang="zh-CN" altLang="en-US" sz="2500" b="1" spc="250" dirty="0">
              <a:solidFill>
                <a:schemeClr val="accent3"/>
              </a:solidFill>
              <a:latin typeface="+mn-ea"/>
            </a:endParaRPr>
          </a:p>
        </p:txBody>
      </p:sp>
      <p:sp>
        <p:nvSpPr>
          <p:cNvPr id="22" name="文本"/>
          <p:cNvSpPr/>
          <p:nvPr/>
        </p:nvSpPr>
        <p:spPr>
          <a:xfrm>
            <a:off x="8671874" y="3214175"/>
            <a:ext cx="1929130" cy="475615"/>
          </a:xfrm>
          <a:prstGeom prst="rect">
            <a:avLst/>
          </a:prstGeom>
        </p:spPr>
        <p:txBody>
          <a:bodyPr wrap="none">
            <a:spAutoFit/>
          </a:bodyPr>
          <a:lstStyle/>
          <a:p>
            <a:r>
              <a:rPr lang="zh-CN" altLang="en-US" sz="2500" b="1" spc="250" dirty="0">
                <a:solidFill>
                  <a:schemeClr val="accent3"/>
                </a:solidFill>
                <a:latin typeface="+mn-ea"/>
              </a:rPr>
              <a:t>下一步计划</a:t>
            </a:r>
            <a:endParaRPr lang="zh-CN" altLang="en-US" sz="2500" b="1" spc="250" dirty="0">
              <a:solidFill>
                <a:schemeClr val="accent3"/>
              </a:solidFill>
              <a:latin typeface="+mn-ea"/>
            </a:endParaRPr>
          </a:p>
        </p:txBody>
      </p:sp>
      <p:sp>
        <p:nvSpPr>
          <p:cNvPr id="4" name="文本"/>
          <p:cNvSpPr/>
          <p:nvPr/>
        </p:nvSpPr>
        <p:spPr>
          <a:xfrm>
            <a:off x="4538950" y="3442497"/>
            <a:ext cx="1396536" cy="430374"/>
          </a:xfrm>
          <a:prstGeom prst="rect">
            <a:avLst/>
          </a:prstGeom>
        </p:spPr>
        <p:txBody>
          <a:bodyPr wrap="none">
            <a:spAutoFit/>
          </a:bodyPr>
          <a:lstStyle/>
          <a:p>
            <a:pPr algn="ctr" defTabSz="914400">
              <a:lnSpc>
                <a:spcPct val="120000"/>
              </a:lnSpc>
              <a:defRPr/>
            </a:pPr>
            <a:r>
              <a:rPr lang="en-US" altLang="zh-CN" sz="2000" kern="0" spc="100">
                <a:solidFill>
                  <a:prstClr val="white"/>
                </a:solidFill>
                <a:latin typeface="+mj-ea"/>
                <a:ea typeface="+mj-ea"/>
              </a:rPr>
              <a:t>Contents</a:t>
            </a:r>
            <a:endParaRPr lang="en-US" altLang="ko-KR" sz="2000" kern="0" spc="100" dirty="0">
              <a:solidFill>
                <a:prstClr val="white"/>
              </a:solidFill>
              <a:latin typeface="+mj-ea"/>
              <a:ea typeface="+mj-ea"/>
            </a:endParaRPr>
          </a:p>
        </p:txBody>
      </p:sp>
      <p:sp>
        <p:nvSpPr>
          <p:cNvPr id="3" name="标题"/>
          <p:cNvSpPr txBox="1">
            <a:spLocks noChangeArrowheads="1"/>
          </p:cNvSpPr>
          <p:nvPr/>
        </p:nvSpPr>
        <p:spPr bwMode="auto">
          <a:xfrm>
            <a:off x="4213509" y="2501310"/>
            <a:ext cx="2047419" cy="903645"/>
          </a:xfrm>
          <a:prstGeom prst="rect">
            <a:avLst/>
          </a:prstGeom>
          <a:noFill/>
          <a:ln>
            <a:noFill/>
          </a:ln>
        </p:spPr>
        <p:txBody>
          <a:bodyPr wrap="square" lIns="0" rIns="0"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a:lnSpc>
                <a:spcPct val="120000"/>
              </a:lnSpc>
              <a:defRPr/>
            </a:pPr>
            <a:r>
              <a:rPr lang="zh-CN" altLang="en-US" sz="4800" b="1" spc="600">
                <a:solidFill>
                  <a:prstClr val="white"/>
                </a:solidFill>
                <a:latin typeface="+mj-ea"/>
                <a:ea typeface="+mj-ea"/>
              </a:rPr>
              <a:t>目录 </a:t>
            </a:r>
            <a:endParaRPr lang="en-US" altLang="zh-CN" sz="4000" b="1" spc="600" dirty="0">
              <a:solidFill>
                <a:prstClr val="whit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outVertical)">
                                      <p:cBhvr>
                                        <p:cTn id="27" dur="500"/>
                                        <p:tgtEl>
                                          <p:spTgt spid="34"/>
                                        </p:tgtEl>
                                      </p:cBhvr>
                                    </p:animEffect>
                                  </p:childTnLst>
                                </p:cTn>
                              </p:par>
                            </p:childTnLst>
                          </p:cTn>
                        </p:par>
                        <p:par>
                          <p:cTn id="28" fill="hold">
                            <p:stCondLst>
                              <p:cond delay="3000"/>
                            </p:stCondLst>
                            <p:childTnLst>
                              <p:par>
                                <p:cTn id="29" presetID="49" presetClass="entr" presetSubtype="0" decel="10000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childTnLst>
                          </p:cTn>
                        </p:par>
                        <p:par>
                          <p:cTn id="35" fill="hold">
                            <p:stCondLst>
                              <p:cond delay="3500"/>
                            </p:stCondLst>
                            <p:childTnLst>
                              <p:par>
                                <p:cTn id="36" presetID="16" presetClass="entr" presetSubtype="42"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outHorizontal)">
                                      <p:cBhvr>
                                        <p:cTn id="38" dur="500"/>
                                        <p:tgtEl>
                                          <p:spTgt spid="2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4500"/>
                            </p:stCondLst>
                            <p:childTnLst>
                              <p:par>
                                <p:cTn id="44" presetID="49" presetClass="entr" presetSubtype="0" decel="10000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 calcmode="lin" valueType="num">
                                      <p:cBhvr>
                                        <p:cTn id="48" dur="500" fill="hold"/>
                                        <p:tgtEl>
                                          <p:spTgt spid="25"/>
                                        </p:tgtEl>
                                        <p:attrNameLst>
                                          <p:attrName>style.rotation</p:attrName>
                                        </p:attrNameLst>
                                      </p:cBhvr>
                                      <p:tavLst>
                                        <p:tav tm="0">
                                          <p:val>
                                            <p:fltVal val="360"/>
                                          </p:val>
                                        </p:tav>
                                        <p:tav tm="100000">
                                          <p:val>
                                            <p:fltVal val="0"/>
                                          </p:val>
                                        </p:tav>
                                      </p:tavLst>
                                    </p:anim>
                                    <p:animEffect transition="in" filter="fade">
                                      <p:cBhvr>
                                        <p:cTn id="49" dur="500"/>
                                        <p:tgtEl>
                                          <p:spTgt spid="25"/>
                                        </p:tgtEl>
                                      </p:cBhvr>
                                    </p:animEffect>
                                  </p:childTnLst>
                                </p:cTn>
                              </p:par>
                            </p:childTnLst>
                          </p:cTn>
                        </p:par>
                        <p:par>
                          <p:cTn id="50" fill="hold">
                            <p:stCondLst>
                              <p:cond delay="5000"/>
                            </p:stCondLst>
                            <p:childTnLst>
                              <p:par>
                                <p:cTn id="51" presetID="16" presetClass="entr" presetSubtype="42"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arn(outHorizontal)">
                                      <p:cBhvr>
                                        <p:cTn id="53" dur="500"/>
                                        <p:tgtEl>
                                          <p:spTgt spid="30"/>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par>
                          <p:cTn id="58" fill="hold">
                            <p:stCondLst>
                              <p:cond delay="6000"/>
                            </p:stCondLst>
                            <p:childTnLst>
                              <p:par>
                                <p:cTn id="59" presetID="49" presetClass="entr" presetSubtype="0" decel="100000"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 calcmode="lin" valueType="num">
                                      <p:cBhvr>
                                        <p:cTn id="63" dur="500" fill="hold"/>
                                        <p:tgtEl>
                                          <p:spTgt spid="26"/>
                                        </p:tgtEl>
                                        <p:attrNameLst>
                                          <p:attrName>style.rotation</p:attrName>
                                        </p:attrNameLst>
                                      </p:cBhvr>
                                      <p:tavLst>
                                        <p:tav tm="0">
                                          <p:val>
                                            <p:fltVal val="360"/>
                                          </p:val>
                                        </p:tav>
                                        <p:tav tm="100000">
                                          <p:val>
                                            <p:fltVal val="0"/>
                                          </p:val>
                                        </p:tav>
                                      </p:tavLst>
                                    </p:anim>
                                    <p:animEffect transition="in" filter="fade">
                                      <p:cBhvr>
                                        <p:cTn id="64" dur="500"/>
                                        <p:tgtEl>
                                          <p:spTgt spid="26"/>
                                        </p:tgtEl>
                                      </p:cBhvr>
                                    </p:animEffect>
                                  </p:childTnLst>
                                </p:cTn>
                              </p:par>
                            </p:childTnLst>
                          </p:cTn>
                        </p:par>
                        <p:par>
                          <p:cTn id="65" fill="hold">
                            <p:stCondLst>
                              <p:cond delay="6500"/>
                            </p:stCondLst>
                            <p:childTnLst>
                              <p:par>
                                <p:cTn id="66" presetID="16" presetClass="entr" presetSubtype="42"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arn(outHorizontal)">
                                      <p:cBhvr>
                                        <p:cTn id="68" dur="500"/>
                                        <p:tgtEl>
                                          <p:spTgt spid="31"/>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30" grpId="0" animBg="1"/>
      <p:bldP spid="31" grpId="0" animBg="1"/>
      <p:bldP spid="34" grpId="0" animBg="1"/>
      <p:bldP spid="29" grpId="0" animBg="1"/>
      <p:bldP spid="19" grpId="0" animBg="1"/>
      <p:bldP spid="25" grpId="0" animBg="1"/>
      <p:bldP spid="26" grpId="0" animBg="1"/>
      <p:bldP spid="20" grpId="0"/>
      <p:bldP spid="21" grpId="0"/>
      <p:bldP spid="22" grpId="0"/>
      <p:bldP spid="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a:off x="782345" y="1699524"/>
            <a:ext cx="1615040" cy="1383632"/>
          </a:xfrm>
          <a:prstGeom prst="flowChartPrepa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标"/>
          <p:cNvSpPr>
            <a:spLocks noEditPoints="1"/>
          </p:cNvSpPr>
          <p:nvPr/>
        </p:nvSpPr>
        <p:spPr bwMode="auto">
          <a:xfrm>
            <a:off x="1170246" y="1964239"/>
            <a:ext cx="817061" cy="732121"/>
          </a:xfrm>
          <a:custGeom>
            <a:avLst/>
            <a:gdLst>
              <a:gd name="T0" fmla="*/ 13 w 152"/>
              <a:gd name="T1" fmla="*/ 48 h 137"/>
              <a:gd name="T2" fmla="*/ 8 w 152"/>
              <a:gd name="T3" fmla="*/ 62 h 137"/>
              <a:gd name="T4" fmla="*/ 25 w 152"/>
              <a:gd name="T5" fmla="*/ 60 h 137"/>
              <a:gd name="T6" fmla="*/ 30 w 152"/>
              <a:gd name="T7" fmla="*/ 54 h 137"/>
              <a:gd name="T8" fmla="*/ 23 w 152"/>
              <a:gd name="T9" fmla="*/ 78 h 137"/>
              <a:gd name="T10" fmla="*/ 7 w 152"/>
              <a:gd name="T11" fmla="*/ 72 h 137"/>
              <a:gd name="T12" fmla="*/ 3 w 152"/>
              <a:gd name="T13" fmla="*/ 134 h 137"/>
              <a:gd name="T14" fmla="*/ 21 w 152"/>
              <a:gd name="T15" fmla="*/ 133 h 137"/>
              <a:gd name="T16" fmla="*/ 20 w 152"/>
              <a:gd name="T17" fmla="*/ 126 h 137"/>
              <a:gd name="T18" fmla="*/ 1 w 152"/>
              <a:gd name="T19" fmla="*/ 122 h 137"/>
              <a:gd name="T20" fmla="*/ 20 w 152"/>
              <a:gd name="T21" fmla="*/ 122 h 137"/>
              <a:gd name="T22" fmla="*/ 27 w 152"/>
              <a:gd name="T23" fmla="*/ 75 h 137"/>
              <a:gd name="T24" fmla="*/ 8 w 152"/>
              <a:gd name="T25" fmla="*/ 62 h 137"/>
              <a:gd name="T26" fmla="*/ 7 w 152"/>
              <a:gd name="T27" fmla="*/ 72 h 137"/>
              <a:gd name="T28" fmla="*/ 8 w 152"/>
              <a:gd name="T29" fmla="*/ 62 h 137"/>
              <a:gd name="T30" fmla="*/ 29 w 152"/>
              <a:gd name="T31" fmla="*/ 64 h 137"/>
              <a:gd name="T32" fmla="*/ 27 w 152"/>
              <a:gd name="T33" fmla="*/ 75 h 137"/>
              <a:gd name="T34" fmla="*/ 127 w 152"/>
              <a:gd name="T35" fmla="*/ 44 h 137"/>
              <a:gd name="T36" fmla="*/ 127 w 152"/>
              <a:gd name="T37" fmla="*/ 36 h 137"/>
              <a:gd name="T38" fmla="*/ 110 w 152"/>
              <a:gd name="T39" fmla="*/ 37 h 137"/>
              <a:gd name="T40" fmla="*/ 109 w 152"/>
              <a:gd name="T41" fmla="*/ 52 h 137"/>
              <a:gd name="T42" fmla="*/ 127 w 152"/>
              <a:gd name="T43" fmla="*/ 44 h 137"/>
              <a:gd name="T44" fmla="*/ 67 w 152"/>
              <a:gd name="T45" fmla="*/ 101 h 137"/>
              <a:gd name="T46" fmla="*/ 99 w 152"/>
              <a:gd name="T47" fmla="*/ 19 h 137"/>
              <a:gd name="T48" fmla="*/ 67 w 152"/>
              <a:gd name="T49" fmla="*/ 105 h 137"/>
              <a:gd name="T50" fmla="*/ 99 w 152"/>
              <a:gd name="T51" fmla="*/ 114 h 137"/>
              <a:gd name="T52" fmla="*/ 67 w 152"/>
              <a:gd name="T53" fmla="*/ 105 h 137"/>
              <a:gd name="T54" fmla="*/ 70 w 152"/>
              <a:gd name="T55" fmla="*/ 0 h 137"/>
              <a:gd name="T56" fmla="*/ 67 w 152"/>
              <a:gd name="T57" fmla="*/ 14 h 137"/>
              <a:gd name="T58" fmla="*/ 99 w 152"/>
              <a:gd name="T59" fmla="*/ 4 h 137"/>
              <a:gd name="T60" fmla="*/ 67 w 152"/>
              <a:gd name="T61" fmla="*/ 126 h 137"/>
              <a:gd name="T62" fmla="*/ 70 w 152"/>
              <a:gd name="T63" fmla="*/ 136 h 137"/>
              <a:gd name="T64" fmla="*/ 99 w 152"/>
              <a:gd name="T65" fmla="*/ 132 h 137"/>
              <a:gd name="T66" fmla="*/ 67 w 152"/>
              <a:gd name="T67" fmla="*/ 126 h 137"/>
              <a:gd name="T68" fmla="*/ 41 w 152"/>
              <a:gd name="T69" fmla="*/ 17 h 137"/>
              <a:gd name="T70" fmla="*/ 38 w 152"/>
              <a:gd name="T71" fmla="*/ 132 h 137"/>
              <a:gd name="T72" fmla="*/ 55 w 152"/>
              <a:gd name="T73" fmla="*/ 136 h 137"/>
              <a:gd name="T74" fmla="*/ 58 w 152"/>
              <a:gd name="T75" fmla="*/ 21 h 137"/>
              <a:gd name="T76" fmla="*/ 53 w 152"/>
              <a:gd name="T77" fmla="*/ 123 h 137"/>
              <a:gd name="T78" fmla="*/ 41 w 152"/>
              <a:gd name="T79" fmla="*/ 121 h 137"/>
              <a:gd name="T80" fmla="*/ 53 w 152"/>
              <a:gd name="T81" fmla="*/ 119 h 137"/>
              <a:gd name="T82" fmla="*/ 53 w 152"/>
              <a:gd name="T83" fmla="*/ 123 h 137"/>
              <a:gd name="T84" fmla="*/ 45 w 152"/>
              <a:gd name="T85" fmla="*/ 33 h 137"/>
              <a:gd name="T86" fmla="*/ 45 w 152"/>
              <a:gd name="T87" fmla="*/ 25 h 137"/>
              <a:gd name="T88" fmla="*/ 55 w 152"/>
              <a:gd name="T89" fmla="*/ 29 h 137"/>
              <a:gd name="T90" fmla="*/ 129 w 152"/>
              <a:gd name="T91" fmla="*/ 46 h 137"/>
              <a:gd name="T92" fmla="*/ 112 w 152"/>
              <a:gd name="T93" fmla="*/ 52 h 137"/>
              <a:gd name="T94" fmla="*/ 131 w 152"/>
              <a:gd name="T95" fmla="*/ 133 h 137"/>
              <a:gd name="T96" fmla="*/ 148 w 152"/>
              <a:gd name="T97" fmla="*/ 133 h 137"/>
              <a:gd name="T98" fmla="*/ 129 w 152"/>
              <a:gd name="T99" fmla="*/ 46 h 137"/>
              <a:gd name="T100" fmla="*/ 115 w 152"/>
              <a:gd name="T101" fmla="*/ 56 h 137"/>
              <a:gd name="T102" fmla="*/ 131 w 152"/>
              <a:gd name="T103"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37">
                <a:moveTo>
                  <a:pt x="27" y="50"/>
                </a:moveTo>
                <a:cubicBezTo>
                  <a:pt x="13" y="48"/>
                  <a:pt x="13" y="48"/>
                  <a:pt x="13" y="48"/>
                </a:cubicBezTo>
                <a:cubicBezTo>
                  <a:pt x="11" y="48"/>
                  <a:pt x="9" y="50"/>
                  <a:pt x="9" y="52"/>
                </a:cubicBezTo>
                <a:cubicBezTo>
                  <a:pt x="8" y="62"/>
                  <a:pt x="8" y="62"/>
                  <a:pt x="8" y="62"/>
                </a:cubicBezTo>
                <a:cubicBezTo>
                  <a:pt x="8" y="60"/>
                  <a:pt x="10" y="59"/>
                  <a:pt x="12" y="59"/>
                </a:cubicBezTo>
                <a:cubicBezTo>
                  <a:pt x="25" y="60"/>
                  <a:pt x="25" y="60"/>
                  <a:pt x="25" y="60"/>
                </a:cubicBezTo>
                <a:cubicBezTo>
                  <a:pt x="27" y="61"/>
                  <a:pt x="29" y="62"/>
                  <a:pt x="29" y="64"/>
                </a:cubicBezTo>
                <a:cubicBezTo>
                  <a:pt x="30" y="54"/>
                  <a:pt x="30" y="54"/>
                  <a:pt x="30" y="54"/>
                </a:cubicBezTo>
                <a:cubicBezTo>
                  <a:pt x="30" y="52"/>
                  <a:pt x="29" y="50"/>
                  <a:pt x="27" y="50"/>
                </a:cubicBezTo>
                <a:close/>
                <a:moveTo>
                  <a:pt x="23" y="78"/>
                </a:moveTo>
                <a:cubicBezTo>
                  <a:pt x="10" y="76"/>
                  <a:pt x="10" y="76"/>
                  <a:pt x="10" y="76"/>
                </a:cubicBezTo>
                <a:cubicBezTo>
                  <a:pt x="8" y="76"/>
                  <a:pt x="7" y="74"/>
                  <a:pt x="7" y="72"/>
                </a:cubicBezTo>
                <a:cubicBezTo>
                  <a:pt x="0" y="131"/>
                  <a:pt x="0" y="131"/>
                  <a:pt x="0" y="131"/>
                </a:cubicBezTo>
                <a:cubicBezTo>
                  <a:pt x="0" y="133"/>
                  <a:pt x="1" y="134"/>
                  <a:pt x="3" y="134"/>
                </a:cubicBezTo>
                <a:cubicBezTo>
                  <a:pt x="17" y="136"/>
                  <a:pt x="17" y="136"/>
                  <a:pt x="17" y="136"/>
                </a:cubicBezTo>
                <a:cubicBezTo>
                  <a:pt x="19" y="136"/>
                  <a:pt x="20" y="135"/>
                  <a:pt x="21" y="133"/>
                </a:cubicBezTo>
                <a:cubicBezTo>
                  <a:pt x="22" y="124"/>
                  <a:pt x="22" y="124"/>
                  <a:pt x="22" y="124"/>
                </a:cubicBezTo>
                <a:cubicBezTo>
                  <a:pt x="21" y="125"/>
                  <a:pt x="21" y="126"/>
                  <a:pt x="20" y="126"/>
                </a:cubicBezTo>
                <a:cubicBezTo>
                  <a:pt x="2" y="124"/>
                  <a:pt x="2" y="124"/>
                  <a:pt x="2" y="124"/>
                </a:cubicBezTo>
                <a:cubicBezTo>
                  <a:pt x="2" y="124"/>
                  <a:pt x="1" y="123"/>
                  <a:pt x="1" y="122"/>
                </a:cubicBezTo>
                <a:cubicBezTo>
                  <a:pt x="1" y="121"/>
                  <a:pt x="2" y="120"/>
                  <a:pt x="3" y="121"/>
                </a:cubicBezTo>
                <a:cubicBezTo>
                  <a:pt x="20" y="122"/>
                  <a:pt x="20" y="122"/>
                  <a:pt x="20" y="122"/>
                </a:cubicBezTo>
                <a:cubicBezTo>
                  <a:pt x="21" y="123"/>
                  <a:pt x="22" y="123"/>
                  <a:pt x="22" y="124"/>
                </a:cubicBezTo>
                <a:cubicBezTo>
                  <a:pt x="27" y="75"/>
                  <a:pt x="27" y="75"/>
                  <a:pt x="27" y="75"/>
                </a:cubicBezTo>
                <a:cubicBezTo>
                  <a:pt x="27" y="76"/>
                  <a:pt x="25" y="78"/>
                  <a:pt x="23" y="78"/>
                </a:cubicBezTo>
                <a:close/>
                <a:moveTo>
                  <a:pt x="8" y="62"/>
                </a:moveTo>
                <a:cubicBezTo>
                  <a:pt x="7" y="72"/>
                  <a:pt x="7" y="72"/>
                  <a:pt x="7" y="72"/>
                </a:cubicBezTo>
                <a:cubicBezTo>
                  <a:pt x="7" y="72"/>
                  <a:pt x="7" y="72"/>
                  <a:pt x="7" y="72"/>
                </a:cubicBezTo>
                <a:cubicBezTo>
                  <a:pt x="8" y="62"/>
                  <a:pt x="8" y="62"/>
                  <a:pt x="8" y="62"/>
                </a:cubicBezTo>
                <a:cubicBezTo>
                  <a:pt x="8" y="62"/>
                  <a:pt x="8" y="62"/>
                  <a:pt x="8" y="62"/>
                </a:cubicBezTo>
                <a:close/>
                <a:moveTo>
                  <a:pt x="27" y="75"/>
                </a:moveTo>
                <a:cubicBezTo>
                  <a:pt x="29" y="64"/>
                  <a:pt x="29" y="64"/>
                  <a:pt x="29" y="64"/>
                </a:cubicBezTo>
                <a:cubicBezTo>
                  <a:pt x="29" y="64"/>
                  <a:pt x="29" y="64"/>
                  <a:pt x="29" y="64"/>
                </a:cubicBezTo>
                <a:cubicBezTo>
                  <a:pt x="27" y="75"/>
                  <a:pt x="27" y="75"/>
                  <a:pt x="27" y="75"/>
                </a:cubicBezTo>
                <a:cubicBezTo>
                  <a:pt x="27" y="75"/>
                  <a:pt x="27" y="75"/>
                  <a:pt x="27" y="75"/>
                </a:cubicBezTo>
                <a:close/>
                <a:moveTo>
                  <a:pt x="127" y="44"/>
                </a:moveTo>
                <a:cubicBezTo>
                  <a:pt x="128" y="44"/>
                  <a:pt x="129" y="45"/>
                  <a:pt x="129" y="46"/>
                </a:cubicBezTo>
                <a:cubicBezTo>
                  <a:pt x="127" y="36"/>
                  <a:pt x="127" y="36"/>
                  <a:pt x="127" y="36"/>
                </a:cubicBezTo>
                <a:cubicBezTo>
                  <a:pt x="126" y="34"/>
                  <a:pt x="124" y="33"/>
                  <a:pt x="122" y="33"/>
                </a:cubicBezTo>
                <a:cubicBezTo>
                  <a:pt x="110" y="37"/>
                  <a:pt x="110" y="37"/>
                  <a:pt x="110" y="37"/>
                </a:cubicBezTo>
                <a:cubicBezTo>
                  <a:pt x="108" y="37"/>
                  <a:pt x="106" y="39"/>
                  <a:pt x="107" y="42"/>
                </a:cubicBezTo>
                <a:cubicBezTo>
                  <a:pt x="109" y="52"/>
                  <a:pt x="109" y="52"/>
                  <a:pt x="109" y="52"/>
                </a:cubicBezTo>
                <a:cubicBezTo>
                  <a:pt x="109" y="50"/>
                  <a:pt x="110" y="49"/>
                  <a:pt x="111" y="48"/>
                </a:cubicBezTo>
                <a:cubicBezTo>
                  <a:pt x="116" y="46"/>
                  <a:pt x="121" y="44"/>
                  <a:pt x="127" y="44"/>
                </a:cubicBezTo>
                <a:close/>
                <a:moveTo>
                  <a:pt x="67" y="19"/>
                </a:moveTo>
                <a:cubicBezTo>
                  <a:pt x="67" y="101"/>
                  <a:pt x="67" y="101"/>
                  <a:pt x="67" y="101"/>
                </a:cubicBezTo>
                <a:cubicBezTo>
                  <a:pt x="77" y="104"/>
                  <a:pt x="89" y="104"/>
                  <a:pt x="99" y="101"/>
                </a:cubicBezTo>
                <a:cubicBezTo>
                  <a:pt x="99" y="19"/>
                  <a:pt x="99" y="19"/>
                  <a:pt x="99" y="19"/>
                </a:cubicBezTo>
                <a:cubicBezTo>
                  <a:pt x="92" y="15"/>
                  <a:pt x="74" y="15"/>
                  <a:pt x="67" y="19"/>
                </a:cubicBezTo>
                <a:close/>
                <a:moveTo>
                  <a:pt x="67" y="105"/>
                </a:moveTo>
                <a:cubicBezTo>
                  <a:pt x="67" y="114"/>
                  <a:pt x="67" y="114"/>
                  <a:pt x="67" y="114"/>
                </a:cubicBezTo>
                <a:cubicBezTo>
                  <a:pt x="73" y="117"/>
                  <a:pt x="93" y="117"/>
                  <a:pt x="99" y="114"/>
                </a:cubicBezTo>
                <a:cubicBezTo>
                  <a:pt x="99" y="105"/>
                  <a:pt x="99" y="105"/>
                  <a:pt x="99" y="105"/>
                </a:cubicBezTo>
                <a:cubicBezTo>
                  <a:pt x="89" y="108"/>
                  <a:pt x="77" y="108"/>
                  <a:pt x="67" y="105"/>
                </a:cubicBezTo>
                <a:close/>
                <a:moveTo>
                  <a:pt x="96" y="0"/>
                </a:moveTo>
                <a:cubicBezTo>
                  <a:pt x="70" y="0"/>
                  <a:pt x="70" y="0"/>
                  <a:pt x="70" y="0"/>
                </a:cubicBezTo>
                <a:cubicBezTo>
                  <a:pt x="68" y="0"/>
                  <a:pt x="67" y="2"/>
                  <a:pt x="67" y="4"/>
                </a:cubicBezTo>
                <a:cubicBezTo>
                  <a:pt x="67" y="14"/>
                  <a:pt x="67" y="14"/>
                  <a:pt x="67" y="14"/>
                </a:cubicBezTo>
                <a:cubicBezTo>
                  <a:pt x="73" y="11"/>
                  <a:pt x="93" y="11"/>
                  <a:pt x="99" y="14"/>
                </a:cubicBezTo>
                <a:cubicBezTo>
                  <a:pt x="99" y="4"/>
                  <a:pt x="99" y="4"/>
                  <a:pt x="99" y="4"/>
                </a:cubicBezTo>
                <a:cubicBezTo>
                  <a:pt x="99" y="2"/>
                  <a:pt x="98" y="0"/>
                  <a:pt x="96" y="0"/>
                </a:cubicBezTo>
                <a:close/>
                <a:moveTo>
                  <a:pt x="67" y="126"/>
                </a:moveTo>
                <a:cubicBezTo>
                  <a:pt x="67" y="132"/>
                  <a:pt x="67" y="132"/>
                  <a:pt x="67" y="132"/>
                </a:cubicBezTo>
                <a:cubicBezTo>
                  <a:pt x="67" y="134"/>
                  <a:pt x="68" y="136"/>
                  <a:pt x="70" y="136"/>
                </a:cubicBezTo>
                <a:cubicBezTo>
                  <a:pt x="96" y="136"/>
                  <a:pt x="96" y="136"/>
                  <a:pt x="96" y="136"/>
                </a:cubicBezTo>
                <a:cubicBezTo>
                  <a:pt x="98" y="136"/>
                  <a:pt x="99" y="134"/>
                  <a:pt x="99" y="132"/>
                </a:cubicBezTo>
                <a:cubicBezTo>
                  <a:pt x="99" y="126"/>
                  <a:pt x="99" y="126"/>
                  <a:pt x="99" y="126"/>
                </a:cubicBezTo>
                <a:cubicBezTo>
                  <a:pt x="96" y="128"/>
                  <a:pt x="70" y="128"/>
                  <a:pt x="67" y="126"/>
                </a:cubicBezTo>
                <a:close/>
                <a:moveTo>
                  <a:pt x="55" y="17"/>
                </a:moveTo>
                <a:cubicBezTo>
                  <a:pt x="41" y="17"/>
                  <a:pt x="41" y="17"/>
                  <a:pt x="41" y="17"/>
                </a:cubicBezTo>
                <a:cubicBezTo>
                  <a:pt x="39" y="17"/>
                  <a:pt x="38" y="18"/>
                  <a:pt x="38" y="21"/>
                </a:cubicBezTo>
                <a:cubicBezTo>
                  <a:pt x="38" y="132"/>
                  <a:pt x="38" y="132"/>
                  <a:pt x="38" y="132"/>
                </a:cubicBezTo>
                <a:cubicBezTo>
                  <a:pt x="38" y="134"/>
                  <a:pt x="39" y="136"/>
                  <a:pt x="41" y="136"/>
                </a:cubicBezTo>
                <a:cubicBezTo>
                  <a:pt x="55" y="136"/>
                  <a:pt x="55" y="136"/>
                  <a:pt x="55" y="136"/>
                </a:cubicBezTo>
                <a:cubicBezTo>
                  <a:pt x="57" y="136"/>
                  <a:pt x="58" y="134"/>
                  <a:pt x="58" y="132"/>
                </a:cubicBezTo>
                <a:cubicBezTo>
                  <a:pt x="58" y="21"/>
                  <a:pt x="58" y="21"/>
                  <a:pt x="58" y="21"/>
                </a:cubicBezTo>
                <a:cubicBezTo>
                  <a:pt x="58" y="18"/>
                  <a:pt x="57" y="17"/>
                  <a:pt x="55" y="17"/>
                </a:cubicBezTo>
                <a:close/>
                <a:moveTo>
                  <a:pt x="53" y="123"/>
                </a:moveTo>
                <a:cubicBezTo>
                  <a:pt x="43" y="123"/>
                  <a:pt x="43" y="123"/>
                  <a:pt x="43" y="123"/>
                </a:cubicBezTo>
                <a:cubicBezTo>
                  <a:pt x="42" y="123"/>
                  <a:pt x="41" y="123"/>
                  <a:pt x="41" y="121"/>
                </a:cubicBezTo>
                <a:cubicBezTo>
                  <a:pt x="41" y="120"/>
                  <a:pt x="42" y="119"/>
                  <a:pt x="43" y="119"/>
                </a:cubicBezTo>
                <a:cubicBezTo>
                  <a:pt x="53" y="119"/>
                  <a:pt x="53" y="119"/>
                  <a:pt x="53" y="119"/>
                </a:cubicBezTo>
                <a:cubicBezTo>
                  <a:pt x="54" y="119"/>
                  <a:pt x="55" y="120"/>
                  <a:pt x="55" y="121"/>
                </a:cubicBezTo>
                <a:cubicBezTo>
                  <a:pt x="55" y="123"/>
                  <a:pt x="54" y="123"/>
                  <a:pt x="53" y="123"/>
                </a:cubicBezTo>
                <a:close/>
                <a:moveTo>
                  <a:pt x="51" y="33"/>
                </a:moveTo>
                <a:cubicBezTo>
                  <a:pt x="45" y="33"/>
                  <a:pt x="45" y="33"/>
                  <a:pt x="45" y="33"/>
                </a:cubicBezTo>
                <a:cubicBezTo>
                  <a:pt x="43" y="33"/>
                  <a:pt x="41" y="31"/>
                  <a:pt x="41" y="29"/>
                </a:cubicBezTo>
                <a:cubicBezTo>
                  <a:pt x="41" y="27"/>
                  <a:pt x="43" y="25"/>
                  <a:pt x="45" y="25"/>
                </a:cubicBezTo>
                <a:cubicBezTo>
                  <a:pt x="51" y="25"/>
                  <a:pt x="51" y="25"/>
                  <a:pt x="51" y="25"/>
                </a:cubicBezTo>
                <a:cubicBezTo>
                  <a:pt x="53" y="25"/>
                  <a:pt x="55" y="27"/>
                  <a:pt x="55" y="29"/>
                </a:cubicBezTo>
                <a:cubicBezTo>
                  <a:pt x="55" y="31"/>
                  <a:pt x="53" y="33"/>
                  <a:pt x="51" y="33"/>
                </a:cubicBezTo>
                <a:close/>
                <a:moveTo>
                  <a:pt x="129" y="46"/>
                </a:moveTo>
                <a:cubicBezTo>
                  <a:pt x="130" y="47"/>
                  <a:pt x="129" y="48"/>
                  <a:pt x="128" y="48"/>
                </a:cubicBezTo>
                <a:cubicBezTo>
                  <a:pt x="122" y="48"/>
                  <a:pt x="117" y="50"/>
                  <a:pt x="112" y="52"/>
                </a:cubicBezTo>
                <a:cubicBezTo>
                  <a:pt x="111" y="53"/>
                  <a:pt x="110" y="53"/>
                  <a:pt x="109" y="52"/>
                </a:cubicBezTo>
                <a:cubicBezTo>
                  <a:pt x="131" y="133"/>
                  <a:pt x="131" y="133"/>
                  <a:pt x="131" y="133"/>
                </a:cubicBezTo>
                <a:cubicBezTo>
                  <a:pt x="132" y="135"/>
                  <a:pt x="134" y="137"/>
                  <a:pt x="136" y="136"/>
                </a:cubicBezTo>
                <a:cubicBezTo>
                  <a:pt x="148" y="133"/>
                  <a:pt x="148" y="133"/>
                  <a:pt x="148" y="133"/>
                </a:cubicBezTo>
                <a:cubicBezTo>
                  <a:pt x="150" y="132"/>
                  <a:pt x="152" y="130"/>
                  <a:pt x="151" y="128"/>
                </a:cubicBezTo>
                <a:lnTo>
                  <a:pt x="129" y="46"/>
                </a:lnTo>
                <a:close/>
                <a:moveTo>
                  <a:pt x="119" y="72"/>
                </a:moveTo>
                <a:cubicBezTo>
                  <a:pt x="115" y="56"/>
                  <a:pt x="115" y="56"/>
                  <a:pt x="115" y="56"/>
                </a:cubicBezTo>
                <a:cubicBezTo>
                  <a:pt x="127" y="53"/>
                  <a:pt x="127" y="53"/>
                  <a:pt x="127" y="53"/>
                </a:cubicBezTo>
                <a:cubicBezTo>
                  <a:pt x="131" y="69"/>
                  <a:pt x="131" y="69"/>
                  <a:pt x="131" y="69"/>
                </a:cubicBezTo>
                <a:lnTo>
                  <a:pt x="119" y="7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
        <p:nvSpPr>
          <p:cNvPr id="8" name="文本"/>
          <p:cNvSpPr/>
          <p:nvPr/>
        </p:nvSpPr>
        <p:spPr>
          <a:xfrm>
            <a:off x="850725" y="3372109"/>
            <a:ext cx="1478280" cy="445135"/>
          </a:xfrm>
          <a:prstGeom prst="rect">
            <a:avLst/>
          </a:prstGeom>
        </p:spPr>
        <p:txBody>
          <a:bodyPr wrap="none">
            <a:spAutoFit/>
          </a:bodyPr>
          <a:lstStyle/>
          <a:p>
            <a:pPr algn="ctr"/>
            <a:r>
              <a:rPr lang="zh-CN" altLang="en-US" sz="2300" b="1" spc="250" dirty="0">
                <a:solidFill>
                  <a:schemeClr val="accent1"/>
                </a:solidFill>
                <a:latin typeface="+mj-ea"/>
                <a:ea typeface="+mj-ea"/>
              </a:rPr>
              <a:t>解决方案</a:t>
            </a:r>
            <a:endParaRPr lang="zh-CN" altLang="en-US" sz="2300" b="1" spc="250" dirty="0">
              <a:solidFill>
                <a:schemeClr val="accent1"/>
              </a:solidFill>
              <a:latin typeface="+mj-ea"/>
              <a:ea typeface="+mj-ea"/>
            </a:endParaRPr>
          </a:p>
        </p:txBody>
      </p:sp>
      <p:sp>
        <p:nvSpPr>
          <p:cNvPr id="10" name="文本"/>
          <p:cNvSpPr txBox="1"/>
          <p:nvPr/>
        </p:nvSpPr>
        <p:spPr>
          <a:xfrm>
            <a:off x="2680407" y="2104370"/>
            <a:ext cx="9157366" cy="82994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buFont typeface="Wingdings" panose="05000000000000000000" pitchFamily="2" charset="2"/>
              <a:buNone/>
            </a:pPr>
            <a:r>
              <a:rPr lang="zh-CN" altLang="en-US" dirty="0">
                <a:solidFill>
                  <a:schemeClr val="accent3"/>
                </a:solidFill>
              </a:rPr>
              <a:t>由于在模拟过程中局限性，加入了一种的方法，引用论文An Efficient Ride-Sharing Framework for Maximizing Shared Route中兼职司机的思路，解决上下班高峰时局部车辆少的问题。</a:t>
            </a:r>
            <a:endParaRPr lang="zh-CN" altLang="en-US" dirty="0">
              <a:solidFill>
                <a:schemeClr val="accent3"/>
              </a:solidFill>
            </a:endParaRPr>
          </a:p>
        </p:txBody>
      </p:sp>
      <p:sp>
        <p:nvSpPr>
          <p:cNvPr id="12" name="标题"/>
          <p:cNvSpPr>
            <a:spLocks noGrp="1"/>
          </p:cNvSpPr>
          <p:nvPr>
            <p:ph type="body" sz="quarter" idx="10"/>
          </p:nvPr>
        </p:nvSpPr>
        <p:spPr>
          <a:xfrm>
            <a:off x="1107141" y="244904"/>
            <a:ext cx="8731213" cy="629920"/>
          </a:xfrm>
        </p:spPr>
        <p:txBody>
          <a:bodyPr/>
          <a:lstStyle/>
          <a:p>
            <a:r>
              <a:rPr lang="zh-CN" altLang="en-US" dirty="0"/>
              <a:t>拼单算法效果不显著的解决方案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3" grpId="0" bldLvl="0" animBg="1"/>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形状"/>
          <p:cNvSpPr/>
          <p:nvPr/>
        </p:nvSpPr>
        <p:spPr>
          <a:xfrm rot="5400000">
            <a:off x="1246198" y="2608621"/>
            <a:ext cx="4487778" cy="235663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
          <p:cNvSpPr/>
          <p:nvPr/>
        </p:nvSpPr>
        <p:spPr>
          <a:xfrm>
            <a:off x="2980172" y="2249778"/>
            <a:ext cx="1019830" cy="430887"/>
          </a:xfrm>
          <a:prstGeom prst="rect">
            <a:avLst/>
          </a:prstGeom>
        </p:spPr>
        <p:txBody>
          <a:bodyPr wrap="none">
            <a:spAutoFit/>
          </a:bodyPr>
          <a:lstStyle/>
          <a:p>
            <a:pPr algn="ctr"/>
            <a:r>
              <a:rPr lang="zh-CN" altLang="en-US" sz="2200" b="1" spc="250">
                <a:solidFill>
                  <a:schemeClr val="bg1"/>
                </a:solidFill>
                <a:latin typeface="+mj-ea"/>
                <a:ea typeface="+mj-ea"/>
              </a:rPr>
              <a:t>第</a:t>
            </a:r>
            <a:r>
              <a:rPr lang="en-US" altLang="zh-CN" sz="2200" b="1" spc="250">
                <a:solidFill>
                  <a:schemeClr val="bg1"/>
                </a:solidFill>
                <a:latin typeface="+mj-ea"/>
                <a:ea typeface="+mj-ea"/>
              </a:rPr>
              <a:t>1</a:t>
            </a:r>
            <a:r>
              <a:rPr lang="zh-CN" altLang="en-US" sz="2200" b="1" spc="250">
                <a:solidFill>
                  <a:schemeClr val="bg1"/>
                </a:solidFill>
                <a:latin typeface="+mj-ea"/>
                <a:ea typeface="+mj-ea"/>
              </a:rPr>
              <a:t>步</a:t>
            </a:r>
            <a:endParaRPr lang="zh-CN" altLang="en-US" sz="2200" b="1" spc="250" dirty="0">
              <a:solidFill>
                <a:schemeClr val="bg1"/>
              </a:solidFill>
              <a:latin typeface="+mj-ea"/>
              <a:ea typeface="+mj-ea"/>
            </a:endParaRPr>
          </a:p>
        </p:txBody>
      </p:sp>
      <p:sp>
        <p:nvSpPr>
          <p:cNvPr id="7" name="文本"/>
          <p:cNvSpPr txBox="1"/>
          <p:nvPr/>
        </p:nvSpPr>
        <p:spPr>
          <a:xfrm>
            <a:off x="2502937" y="2861983"/>
            <a:ext cx="1974300" cy="829945"/>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r>
              <a:rPr lang="zh-CN" altLang="en-US">
                <a:solidFill>
                  <a:schemeClr val="bg1"/>
                </a:solidFill>
              </a:rPr>
              <a:t>完善系统、对算法进行进一步的改进。</a:t>
            </a:r>
            <a:endParaRPr lang="zh-CN" altLang="en-US">
              <a:solidFill>
                <a:schemeClr val="bg1"/>
              </a:solidFill>
            </a:endParaRPr>
          </a:p>
        </p:txBody>
      </p:sp>
      <p:sp>
        <p:nvSpPr>
          <p:cNvPr id="9" name="形状"/>
          <p:cNvSpPr/>
          <p:nvPr/>
        </p:nvSpPr>
        <p:spPr>
          <a:xfrm rot="5400000">
            <a:off x="3827008" y="2608621"/>
            <a:ext cx="4487778" cy="235663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
          <p:cNvSpPr/>
          <p:nvPr/>
        </p:nvSpPr>
        <p:spPr>
          <a:xfrm>
            <a:off x="5555759" y="2249777"/>
            <a:ext cx="1019830" cy="430887"/>
          </a:xfrm>
          <a:prstGeom prst="rect">
            <a:avLst/>
          </a:prstGeom>
        </p:spPr>
        <p:txBody>
          <a:bodyPr wrap="none">
            <a:spAutoFit/>
          </a:bodyPr>
          <a:lstStyle/>
          <a:p>
            <a:pPr algn="ctr"/>
            <a:r>
              <a:rPr lang="zh-CN" altLang="en-US" sz="2200" b="1" spc="250">
                <a:solidFill>
                  <a:schemeClr val="bg1"/>
                </a:solidFill>
                <a:latin typeface="+mj-ea"/>
                <a:ea typeface="+mj-ea"/>
              </a:rPr>
              <a:t>第</a:t>
            </a:r>
            <a:r>
              <a:rPr lang="en-US" altLang="zh-CN" sz="2200" b="1" spc="250">
                <a:solidFill>
                  <a:schemeClr val="bg1"/>
                </a:solidFill>
                <a:latin typeface="+mj-ea"/>
                <a:ea typeface="+mj-ea"/>
              </a:rPr>
              <a:t>2</a:t>
            </a:r>
            <a:r>
              <a:rPr lang="zh-CN" altLang="en-US" sz="2200" b="1" spc="250">
                <a:solidFill>
                  <a:schemeClr val="bg1"/>
                </a:solidFill>
                <a:latin typeface="+mj-ea"/>
                <a:ea typeface="+mj-ea"/>
              </a:rPr>
              <a:t>步</a:t>
            </a:r>
            <a:endParaRPr lang="zh-CN" altLang="en-US" sz="2200" b="1" spc="250" dirty="0">
              <a:solidFill>
                <a:schemeClr val="bg1"/>
              </a:solidFill>
              <a:latin typeface="+mj-ea"/>
              <a:ea typeface="+mj-ea"/>
            </a:endParaRPr>
          </a:p>
        </p:txBody>
      </p:sp>
      <p:sp>
        <p:nvSpPr>
          <p:cNvPr id="11" name="文本"/>
          <p:cNvSpPr txBox="1"/>
          <p:nvPr/>
        </p:nvSpPr>
        <p:spPr>
          <a:xfrm>
            <a:off x="5078524" y="2861982"/>
            <a:ext cx="1974300" cy="829945"/>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r>
              <a:rPr lang="zh-CN" altLang="en-US">
                <a:solidFill>
                  <a:schemeClr val="bg1"/>
                </a:solidFill>
              </a:rPr>
              <a:t>学习图表对结果进行可视化</a:t>
            </a:r>
            <a:r>
              <a:rPr lang="zh-CN" altLang="en-US">
                <a:solidFill>
                  <a:schemeClr val="bg1"/>
                </a:solidFill>
              </a:rPr>
              <a:t>分析。</a:t>
            </a:r>
            <a:endParaRPr lang="zh-CN" altLang="en-US">
              <a:solidFill>
                <a:schemeClr val="bg1"/>
              </a:solidFill>
            </a:endParaRPr>
          </a:p>
        </p:txBody>
      </p:sp>
      <p:sp>
        <p:nvSpPr>
          <p:cNvPr id="12" name="形状"/>
          <p:cNvSpPr/>
          <p:nvPr/>
        </p:nvSpPr>
        <p:spPr>
          <a:xfrm rot="5400000">
            <a:off x="6407818" y="2608618"/>
            <a:ext cx="4487778" cy="235663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
          <p:cNvSpPr/>
          <p:nvPr/>
        </p:nvSpPr>
        <p:spPr>
          <a:xfrm>
            <a:off x="8141792" y="2249775"/>
            <a:ext cx="1019830" cy="430887"/>
          </a:xfrm>
          <a:prstGeom prst="rect">
            <a:avLst/>
          </a:prstGeom>
        </p:spPr>
        <p:txBody>
          <a:bodyPr wrap="none">
            <a:spAutoFit/>
          </a:bodyPr>
          <a:lstStyle/>
          <a:p>
            <a:pPr algn="ctr"/>
            <a:r>
              <a:rPr lang="zh-CN" altLang="en-US" sz="2200" b="1" spc="250">
                <a:solidFill>
                  <a:schemeClr val="bg1"/>
                </a:solidFill>
                <a:latin typeface="+mj-ea"/>
                <a:ea typeface="+mj-ea"/>
              </a:rPr>
              <a:t>第</a:t>
            </a:r>
            <a:r>
              <a:rPr lang="en-US" altLang="zh-CN" sz="2200" b="1" spc="250">
                <a:solidFill>
                  <a:schemeClr val="bg1"/>
                </a:solidFill>
                <a:latin typeface="+mj-ea"/>
                <a:ea typeface="+mj-ea"/>
              </a:rPr>
              <a:t>3</a:t>
            </a:r>
            <a:r>
              <a:rPr lang="zh-CN" altLang="en-US" sz="2200" b="1" spc="250">
                <a:solidFill>
                  <a:schemeClr val="bg1"/>
                </a:solidFill>
                <a:latin typeface="+mj-ea"/>
                <a:ea typeface="+mj-ea"/>
              </a:rPr>
              <a:t>步</a:t>
            </a:r>
            <a:endParaRPr lang="zh-CN" altLang="en-US" sz="2200" b="1" spc="250" dirty="0">
              <a:solidFill>
                <a:schemeClr val="bg1"/>
              </a:solidFill>
              <a:latin typeface="+mj-ea"/>
              <a:ea typeface="+mj-ea"/>
            </a:endParaRPr>
          </a:p>
        </p:txBody>
      </p:sp>
      <p:sp>
        <p:nvSpPr>
          <p:cNvPr id="14" name="文本"/>
          <p:cNvSpPr txBox="1"/>
          <p:nvPr/>
        </p:nvSpPr>
        <p:spPr>
          <a:xfrm>
            <a:off x="7664557" y="2861980"/>
            <a:ext cx="1974300" cy="1568450"/>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r>
              <a:rPr lang="zh-CN" altLang="en-US">
                <a:solidFill>
                  <a:schemeClr val="bg1"/>
                </a:solidFill>
              </a:rPr>
              <a:t>学习画图工具，将系统以及idea用图形的方式呈现出来。</a:t>
            </a:r>
            <a:endParaRPr lang="zh-CN" altLang="en-US">
              <a:solidFill>
                <a:schemeClr val="bg1"/>
              </a:solidFill>
            </a:endParaRPr>
          </a:p>
        </p:txBody>
      </p:sp>
      <p:sp>
        <p:nvSpPr>
          <p:cNvPr id="2" name="标题"/>
          <p:cNvSpPr>
            <a:spLocks noGrp="1"/>
          </p:cNvSpPr>
          <p:nvPr>
            <p:ph type="body" sz="quarter" idx="10"/>
          </p:nvPr>
        </p:nvSpPr>
        <p:spPr/>
        <p:txBody>
          <a:bodyPr/>
          <a:lstStyle/>
          <a:p>
            <a:r>
              <a:rPr lang="zh-CN" altLang="en-US"/>
              <a:t>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childTnLst>
                          </p:cTn>
                        </p:par>
                        <p:par>
                          <p:cTn id="16" fill="hold">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Vertical)">
                                      <p:cBhvr>
                                        <p:cTn id="27" dur="500"/>
                                        <p:tgtEl>
                                          <p:spTgt spid="11"/>
                                        </p:tgtEl>
                                      </p:cBhvr>
                                    </p:animEffect>
                                  </p:childTnLst>
                                </p:cTn>
                              </p:par>
                            </p:childTnLst>
                          </p:cTn>
                        </p:par>
                        <p:par>
                          <p:cTn id="28" fill="hold">
                            <p:stCondLst>
                              <p:cond delay="3000"/>
                            </p:stCondLst>
                            <p:childTnLst>
                              <p:par>
                                <p:cTn id="29" presetID="5" presetClass="entr" presetSubtype="1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outVertical)">
                                      <p:cBhvr>
                                        <p:cTn id="35" dur="500"/>
                                        <p:tgtEl>
                                          <p:spTgt spid="13"/>
                                        </p:tgtEl>
                                      </p:cBhvr>
                                    </p:animEffect>
                                  </p:childTnLst>
                                </p:cTn>
                              </p:par>
                            </p:childTnLst>
                          </p:cTn>
                        </p:par>
                        <p:par>
                          <p:cTn id="36" fill="hold">
                            <p:stCondLst>
                              <p:cond delay="4000"/>
                            </p:stCondLst>
                            <p:childTnLst>
                              <p:par>
                                <p:cTn id="37" presetID="16" presetClass="entr" presetSubtype="37"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outVertic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p:bldP spid="9" grpId="0" bldLvl="0" animBg="1"/>
      <p:bldP spid="10" grpId="0"/>
      <p:bldP spid="11" grpId="0"/>
      <p:bldP spid="12" grpId="0" bldLvl="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p:cNvSpPr/>
          <p:nvPr/>
        </p:nvSpPr>
        <p:spPr>
          <a:xfrm>
            <a:off x="179400" y="180000"/>
            <a:ext cx="11833200" cy="6498000"/>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p:cNvGrpSpPr/>
          <p:nvPr/>
        </p:nvGrpSpPr>
        <p:grpSpPr>
          <a:xfrm>
            <a:off x="3293957" y="5762912"/>
            <a:ext cx="374400" cy="374400"/>
            <a:chOff x="-1303020" y="1741087"/>
            <a:chExt cx="374400" cy="374400"/>
          </a:xfrm>
        </p:grpSpPr>
        <p:sp>
          <p:nvSpPr>
            <p:cNvPr id="4" name="椭圆"/>
            <p:cNvSpPr/>
            <p:nvPr/>
          </p:nvSpPr>
          <p:spPr>
            <a:xfrm>
              <a:off x="-1303020" y="1741087"/>
              <a:ext cx="374400" cy="37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标"/>
            <p:cNvSpPr>
              <a:spLocks noEditPoints="1"/>
            </p:cNvSpPr>
            <p:nvPr/>
          </p:nvSpPr>
          <p:spPr bwMode="auto">
            <a:xfrm>
              <a:off x="-1215986" y="1794882"/>
              <a:ext cx="206259" cy="243950"/>
            </a:xfrm>
            <a:custGeom>
              <a:avLst/>
              <a:gdLst>
                <a:gd name="T0" fmla="*/ 121 w 865"/>
                <a:gd name="T1" fmla="*/ 572 h 1009"/>
                <a:gd name="T2" fmla="*/ 213 w 865"/>
                <a:gd name="T3" fmla="*/ 571 h 1009"/>
                <a:gd name="T4" fmla="*/ 277 w 865"/>
                <a:gd name="T5" fmla="*/ 550 h 1009"/>
                <a:gd name="T6" fmla="*/ 393 w 865"/>
                <a:gd name="T7" fmla="*/ 793 h 1009"/>
                <a:gd name="T8" fmla="*/ 420 w 865"/>
                <a:gd name="T9" fmla="*/ 640 h 1009"/>
                <a:gd name="T10" fmla="*/ 401 w 865"/>
                <a:gd name="T11" fmla="*/ 631 h 1009"/>
                <a:gd name="T12" fmla="*/ 401 w 865"/>
                <a:gd name="T13" fmla="*/ 610 h 1009"/>
                <a:gd name="T14" fmla="*/ 485 w 865"/>
                <a:gd name="T15" fmla="*/ 610 h 1009"/>
                <a:gd name="T16" fmla="*/ 486 w 865"/>
                <a:gd name="T17" fmla="*/ 631 h 1009"/>
                <a:gd name="T18" fmla="*/ 466 w 865"/>
                <a:gd name="T19" fmla="*/ 640 h 1009"/>
                <a:gd name="T20" fmla="*/ 493 w 865"/>
                <a:gd name="T21" fmla="*/ 787 h 1009"/>
                <a:gd name="T22" fmla="*/ 592 w 865"/>
                <a:gd name="T23" fmla="*/ 559 h 1009"/>
                <a:gd name="T24" fmla="*/ 650 w 865"/>
                <a:gd name="T25" fmla="*/ 567 h 1009"/>
                <a:gd name="T26" fmla="*/ 736 w 865"/>
                <a:gd name="T27" fmla="*/ 567 h 1009"/>
                <a:gd name="T28" fmla="*/ 853 w 865"/>
                <a:gd name="T29" fmla="*/ 932 h 1009"/>
                <a:gd name="T30" fmla="*/ 734 w 865"/>
                <a:gd name="T31" fmla="*/ 974 h 1009"/>
                <a:gd name="T32" fmla="*/ 717 w 865"/>
                <a:gd name="T33" fmla="*/ 919 h 1009"/>
                <a:gd name="T34" fmla="*/ 680 w 865"/>
                <a:gd name="T35" fmla="*/ 984 h 1009"/>
                <a:gd name="T36" fmla="*/ 165 w 865"/>
                <a:gd name="T37" fmla="*/ 987 h 1009"/>
                <a:gd name="T38" fmla="*/ 127 w 865"/>
                <a:gd name="T39" fmla="*/ 919 h 1009"/>
                <a:gd name="T40" fmla="*/ 109 w 865"/>
                <a:gd name="T41" fmla="*/ 977 h 1009"/>
                <a:gd name="T42" fmla="*/ 0 w 865"/>
                <a:gd name="T43" fmla="*/ 932 h 1009"/>
                <a:gd name="T44" fmla="*/ 121 w 865"/>
                <a:gd name="T45" fmla="*/ 572 h 1009"/>
                <a:gd name="T46" fmla="*/ 249 w 865"/>
                <a:gd name="T47" fmla="*/ 390 h 1009"/>
                <a:gd name="T48" fmla="*/ 249 w 865"/>
                <a:gd name="T49" fmla="*/ 390 h 1009"/>
                <a:gd name="T50" fmla="*/ 219 w 865"/>
                <a:gd name="T51" fmla="*/ 355 h 1009"/>
                <a:gd name="T52" fmla="*/ 209 w 865"/>
                <a:gd name="T53" fmla="*/ 288 h 1009"/>
                <a:gd name="T54" fmla="*/ 209 w 865"/>
                <a:gd name="T55" fmla="*/ 280 h 1009"/>
                <a:gd name="T56" fmla="*/ 216 w 865"/>
                <a:gd name="T57" fmla="*/ 275 h 1009"/>
                <a:gd name="T58" fmla="*/ 220 w 865"/>
                <a:gd name="T59" fmla="*/ 272 h 1009"/>
                <a:gd name="T60" fmla="*/ 268 w 865"/>
                <a:gd name="T61" fmla="*/ 64 h 1009"/>
                <a:gd name="T62" fmla="*/ 571 w 865"/>
                <a:gd name="T63" fmla="*/ 57 h 1009"/>
                <a:gd name="T64" fmla="*/ 629 w 865"/>
                <a:gd name="T65" fmla="*/ 270 h 1009"/>
                <a:gd name="T66" fmla="*/ 637 w 865"/>
                <a:gd name="T67" fmla="*/ 275 h 1009"/>
                <a:gd name="T68" fmla="*/ 644 w 865"/>
                <a:gd name="T69" fmla="*/ 280 h 1009"/>
                <a:gd name="T70" fmla="*/ 645 w 865"/>
                <a:gd name="T71" fmla="*/ 288 h 1009"/>
                <a:gd name="T72" fmla="*/ 635 w 865"/>
                <a:gd name="T73" fmla="*/ 354 h 1009"/>
                <a:gd name="T74" fmla="*/ 606 w 865"/>
                <a:gd name="T75" fmla="*/ 389 h 1009"/>
                <a:gd name="T76" fmla="*/ 443 w 865"/>
                <a:gd name="T77" fmla="*/ 536 h 1009"/>
                <a:gd name="T78" fmla="*/ 403 w 865"/>
                <a:gd name="T79" fmla="*/ 532 h 1009"/>
                <a:gd name="T80" fmla="*/ 249 w 865"/>
                <a:gd name="T81" fmla="*/ 39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5" h="1009">
                  <a:moveTo>
                    <a:pt x="121" y="572"/>
                  </a:moveTo>
                  <a:cubicBezTo>
                    <a:pt x="154" y="572"/>
                    <a:pt x="185" y="571"/>
                    <a:pt x="213" y="571"/>
                  </a:cubicBezTo>
                  <a:cubicBezTo>
                    <a:pt x="240" y="574"/>
                    <a:pt x="262" y="567"/>
                    <a:pt x="277" y="550"/>
                  </a:cubicBezTo>
                  <a:lnTo>
                    <a:pt x="393" y="793"/>
                  </a:lnTo>
                  <a:lnTo>
                    <a:pt x="420" y="640"/>
                  </a:lnTo>
                  <a:lnTo>
                    <a:pt x="401" y="631"/>
                  </a:lnTo>
                  <a:lnTo>
                    <a:pt x="401" y="610"/>
                  </a:lnTo>
                  <a:lnTo>
                    <a:pt x="485" y="610"/>
                  </a:lnTo>
                  <a:lnTo>
                    <a:pt x="486" y="631"/>
                  </a:lnTo>
                  <a:lnTo>
                    <a:pt x="466" y="640"/>
                  </a:lnTo>
                  <a:lnTo>
                    <a:pt x="493" y="787"/>
                  </a:lnTo>
                  <a:lnTo>
                    <a:pt x="592" y="559"/>
                  </a:lnTo>
                  <a:cubicBezTo>
                    <a:pt x="607" y="567"/>
                    <a:pt x="627" y="569"/>
                    <a:pt x="650" y="567"/>
                  </a:cubicBezTo>
                  <a:cubicBezTo>
                    <a:pt x="677" y="567"/>
                    <a:pt x="705" y="567"/>
                    <a:pt x="736" y="567"/>
                  </a:cubicBezTo>
                  <a:cubicBezTo>
                    <a:pt x="815" y="641"/>
                    <a:pt x="865" y="818"/>
                    <a:pt x="853" y="932"/>
                  </a:cubicBezTo>
                  <a:cubicBezTo>
                    <a:pt x="828" y="949"/>
                    <a:pt x="786" y="963"/>
                    <a:pt x="734" y="974"/>
                  </a:cubicBezTo>
                  <a:lnTo>
                    <a:pt x="717" y="919"/>
                  </a:lnTo>
                  <a:lnTo>
                    <a:pt x="680" y="984"/>
                  </a:lnTo>
                  <a:cubicBezTo>
                    <a:pt x="527" y="1007"/>
                    <a:pt x="314" y="1009"/>
                    <a:pt x="165" y="987"/>
                  </a:cubicBezTo>
                  <a:lnTo>
                    <a:pt x="127" y="919"/>
                  </a:lnTo>
                  <a:lnTo>
                    <a:pt x="109" y="977"/>
                  </a:lnTo>
                  <a:cubicBezTo>
                    <a:pt x="58" y="966"/>
                    <a:pt x="19" y="951"/>
                    <a:pt x="0" y="932"/>
                  </a:cubicBezTo>
                  <a:cubicBezTo>
                    <a:pt x="2" y="832"/>
                    <a:pt x="20" y="659"/>
                    <a:pt x="121" y="572"/>
                  </a:cubicBezTo>
                  <a:close/>
                  <a:moveTo>
                    <a:pt x="249" y="390"/>
                  </a:moveTo>
                  <a:lnTo>
                    <a:pt x="249" y="390"/>
                  </a:lnTo>
                  <a:cubicBezTo>
                    <a:pt x="236" y="383"/>
                    <a:pt x="226" y="371"/>
                    <a:pt x="219" y="355"/>
                  </a:cubicBezTo>
                  <a:cubicBezTo>
                    <a:pt x="212" y="338"/>
                    <a:pt x="209" y="315"/>
                    <a:pt x="209" y="288"/>
                  </a:cubicBezTo>
                  <a:lnTo>
                    <a:pt x="209" y="280"/>
                  </a:lnTo>
                  <a:lnTo>
                    <a:pt x="216" y="275"/>
                  </a:lnTo>
                  <a:cubicBezTo>
                    <a:pt x="218" y="274"/>
                    <a:pt x="219" y="273"/>
                    <a:pt x="220" y="272"/>
                  </a:cubicBezTo>
                  <a:cubicBezTo>
                    <a:pt x="205" y="158"/>
                    <a:pt x="218" y="105"/>
                    <a:pt x="268" y="64"/>
                  </a:cubicBezTo>
                  <a:cubicBezTo>
                    <a:pt x="345" y="0"/>
                    <a:pt x="492" y="0"/>
                    <a:pt x="571" y="57"/>
                  </a:cubicBezTo>
                  <a:cubicBezTo>
                    <a:pt x="624" y="96"/>
                    <a:pt x="643" y="166"/>
                    <a:pt x="629" y="270"/>
                  </a:cubicBezTo>
                  <a:cubicBezTo>
                    <a:pt x="632" y="271"/>
                    <a:pt x="635" y="273"/>
                    <a:pt x="637" y="275"/>
                  </a:cubicBezTo>
                  <a:lnTo>
                    <a:pt x="644" y="280"/>
                  </a:lnTo>
                  <a:lnTo>
                    <a:pt x="645" y="288"/>
                  </a:lnTo>
                  <a:cubicBezTo>
                    <a:pt x="645" y="315"/>
                    <a:pt x="642" y="337"/>
                    <a:pt x="635" y="354"/>
                  </a:cubicBezTo>
                  <a:cubicBezTo>
                    <a:pt x="628" y="370"/>
                    <a:pt x="619" y="382"/>
                    <a:pt x="606" y="389"/>
                  </a:cubicBezTo>
                  <a:cubicBezTo>
                    <a:pt x="585" y="456"/>
                    <a:pt x="515" y="528"/>
                    <a:pt x="443" y="536"/>
                  </a:cubicBezTo>
                  <a:cubicBezTo>
                    <a:pt x="430" y="537"/>
                    <a:pt x="415" y="537"/>
                    <a:pt x="403" y="532"/>
                  </a:cubicBezTo>
                  <a:cubicBezTo>
                    <a:pt x="324" y="504"/>
                    <a:pt x="274" y="472"/>
                    <a:pt x="249" y="390"/>
                  </a:cubicBezTo>
                  <a:close/>
                </a:path>
              </a:pathLst>
            </a:custGeom>
            <a:solidFill>
              <a:schemeClr val="bg1"/>
            </a:solidFill>
            <a:ln>
              <a:noFill/>
            </a:ln>
          </p:spPr>
          <p:txBody>
            <a:bodyPr vert="horz" wrap="square" lIns="91404" tIns="45702" rIns="91404" bIns="45702" numCol="1" anchor="t" anchorCtr="0" compatLnSpc="1"/>
            <a:lstStyle/>
            <a:p>
              <a:endParaRPr lang="zh-CN" altLang="en-US" sz="1800">
                <a:solidFill>
                  <a:schemeClr val="accent1"/>
                </a:solidFill>
                <a:cs typeface="+mn-ea"/>
                <a:sym typeface="+mn-lt"/>
              </a:endParaRPr>
            </a:p>
          </p:txBody>
        </p:sp>
      </p:grpSp>
      <p:sp>
        <p:nvSpPr>
          <p:cNvPr id="16" name="图标"/>
          <p:cNvSpPr>
            <a:spLocks noEditPoints="1"/>
          </p:cNvSpPr>
          <p:nvPr/>
        </p:nvSpPr>
        <p:spPr bwMode="auto">
          <a:xfrm>
            <a:off x="6502638" y="5735640"/>
            <a:ext cx="374400" cy="372943"/>
          </a:xfrm>
          <a:custGeom>
            <a:avLst/>
            <a:gdLst>
              <a:gd name="T0" fmla="*/ 358 w 490"/>
              <a:gd name="T1" fmla="*/ 250 h 490"/>
              <a:gd name="T2" fmla="*/ 358 w 490"/>
              <a:gd name="T3" fmla="*/ 183 h 490"/>
              <a:gd name="T4" fmla="*/ 328 w 490"/>
              <a:gd name="T5" fmla="*/ 183 h 490"/>
              <a:gd name="T6" fmla="*/ 328 w 490"/>
              <a:gd name="T7" fmla="*/ 250 h 490"/>
              <a:gd name="T8" fmla="*/ 247 w 490"/>
              <a:gd name="T9" fmla="*/ 330 h 490"/>
              <a:gd name="T10" fmla="*/ 246 w 490"/>
              <a:gd name="T11" fmla="*/ 330 h 490"/>
              <a:gd name="T12" fmla="*/ 245 w 490"/>
              <a:gd name="T13" fmla="*/ 330 h 490"/>
              <a:gd name="T14" fmla="*/ 245 w 490"/>
              <a:gd name="T15" fmla="*/ 330 h 490"/>
              <a:gd name="T16" fmla="*/ 243 w 490"/>
              <a:gd name="T17" fmla="*/ 330 h 490"/>
              <a:gd name="T18" fmla="*/ 162 w 490"/>
              <a:gd name="T19" fmla="*/ 250 h 490"/>
              <a:gd name="T20" fmla="*/ 162 w 490"/>
              <a:gd name="T21" fmla="*/ 183 h 490"/>
              <a:gd name="T22" fmla="*/ 132 w 490"/>
              <a:gd name="T23" fmla="*/ 183 h 490"/>
              <a:gd name="T24" fmla="*/ 132 w 490"/>
              <a:gd name="T25" fmla="*/ 250 h 490"/>
              <a:gd name="T26" fmla="*/ 227 w 490"/>
              <a:gd name="T27" fmla="*/ 359 h 490"/>
              <a:gd name="T28" fmla="*/ 227 w 490"/>
              <a:gd name="T29" fmla="*/ 407 h 490"/>
              <a:gd name="T30" fmla="*/ 160 w 490"/>
              <a:gd name="T31" fmla="*/ 426 h 490"/>
              <a:gd name="T32" fmla="*/ 331 w 490"/>
              <a:gd name="T33" fmla="*/ 426 h 490"/>
              <a:gd name="T34" fmla="*/ 263 w 490"/>
              <a:gd name="T35" fmla="*/ 407 h 490"/>
              <a:gd name="T36" fmla="*/ 263 w 490"/>
              <a:gd name="T37" fmla="*/ 360 h 490"/>
              <a:gd name="T38" fmla="*/ 358 w 490"/>
              <a:gd name="T39" fmla="*/ 250 h 490"/>
              <a:gd name="T40" fmla="*/ 244 w 490"/>
              <a:gd name="T41" fmla="*/ 302 h 490"/>
              <a:gd name="T42" fmla="*/ 245 w 490"/>
              <a:gd name="T43" fmla="*/ 302 h 490"/>
              <a:gd name="T44" fmla="*/ 246 w 490"/>
              <a:gd name="T45" fmla="*/ 302 h 490"/>
              <a:gd name="T46" fmla="*/ 300 w 490"/>
              <a:gd name="T47" fmla="*/ 248 h 490"/>
              <a:gd name="T48" fmla="*/ 300 w 490"/>
              <a:gd name="T49" fmla="*/ 118 h 490"/>
              <a:gd name="T50" fmla="*/ 246 w 490"/>
              <a:gd name="T51" fmla="*/ 64 h 490"/>
              <a:gd name="T52" fmla="*/ 245 w 490"/>
              <a:gd name="T53" fmla="*/ 64 h 490"/>
              <a:gd name="T54" fmla="*/ 244 w 490"/>
              <a:gd name="T55" fmla="*/ 64 h 490"/>
              <a:gd name="T56" fmla="*/ 190 w 490"/>
              <a:gd name="T57" fmla="*/ 118 h 490"/>
              <a:gd name="T58" fmla="*/ 190 w 490"/>
              <a:gd name="T59" fmla="*/ 248 h 490"/>
              <a:gd name="T60" fmla="*/ 244 w 490"/>
              <a:gd name="T61" fmla="*/ 302 h 490"/>
              <a:gd name="T62" fmla="*/ 245 w 490"/>
              <a:gd name="T63" fmla="*/ 0 h 490"/>
              <a:gd name="T64" fmla="*/ 490 w 490"/>
              <a:gd name="T65" fmla="*/ 245 h 490"/>
              <a:gd name="T66" fmla="*/ 245 w 490"/>
              <a:gd name="T67" fmla="*/ 490 h 490"/>
              <a:gd name="T68" fmla="*/ 0 w 490"/>
              <a:gd name="T69" fmla="*/ 245 h 490"/>
              <a:gd name="T70" fmla="*/ 245 w 490"/>
              <a:gd name="T7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0" h="490">
                <a:moveTo>
                  <a:pt x="358" y="250"/>
                </a:moveTo>
                <a:lnTo>
                  <a:pt x="358" y="183"/>
                </a:lnTo>
                <a:cubicBezTo>
                  <a:pt x="358" y="165"/>
                  <a:pt x="328" y="164"/>
                  <a:pt x="328" y="183"/>
                </a:cubicBezTo>
                <a:lnTo>
                  <a:pt x="328" y="250"/>
                </a:lnTo>
                <a:cubicBezTo>
                  <a:pt x="328" y="294"/>
                  <a:pt x="292" y="330"/>
                  <a:pt x="247" y="330"/>
                </a:cubicBezTo>
                <a:cubicBezTo>
                  <a:pt x="247" y="330"/>
                  <a:pt x="246" y="330"/>
                  <a:pt x="246" y="330"/>
                </a:cubicBezTo>
                <a:lnTo>
                  <a:pt x="245" y="330"/>
                </a:lnTo>
                <a:lnTo>
                  <a:pt x="245" y="330"/>
                </a:lnTo>
                <a:cubicBezTo>
                  <a:pt x="244" y="330"/>
                  <a:pt x="244" y="330"/>
                  <a:pt x="243" y="330"/>
                </a:cubicBezTo>
                <a:cubicBezTo>
                  <a:pt x="198" y="330"/>
                  <a:pt x="162" y="294"/>
                  <a:pt x="162" y="250"/>
                </a:cubicBezTo>
                <a:lnTo>
                  <a:pt x="162" y="183"/>
                </a:lnTo>
                <a:cubicBezTo>
                  <a:pt x="162" y="165"/>
                  <a:pt x="132" y="164"/>
                  <a:pt x="132" y="183"/>
                </a:cubicBezTo>
                <a:cubicBezTo>
                  <a:pt x="132" y="192"/>
                  <a:pt x="132" y="250"/>
                  <a:pt x="132" y="250"/>
                </a:cubicBezTo>
                <a:cubicBezTo>
                  <a:pt x="132" y="306"/>
                  <a:pt x="173" y="352"/>
                  <a:pt x="227" y="359"/>
                </a:cubicBezTo>
                <a:lnTo>
                  <a:pt x="227" y="407"/>
                </a:lnTo>
                <a:lnTo>
                  <a:pt x="160" y="426"/>
                </a:lnTo>
                <a:lnTo>
                  <a:pt x="331" y="426"/>
                </a:lnTo>
                <a:lnTo>
                  <a:pt x="263" y="407"/>
                </a:lnTo>
                <a:lnTo>
                  <a:pt x="263" y="360"/>
                </a:lnTo>
                <a:cubicBezTo>
                  <a:pt x="317" y="352"/>
                  <a:pt x="358" y="306"/>
                  <a:pt x="358" y="250"/>
                </a:cubicBezTo>
                <a:close/>
                <a:moveTo>
                  <a:pt x="244" y="302"/>
                </a:moveTo>
                <a:cubicBezTo>
                  <a:pt x="244" y="302"/>
                  <a:pt x="245" y="302"/>
                  <a:pt x="245" y="302"/>
                </a:cubicBezTo>
                <a:cubicBezTo>
                  <a:pt x="245" y="302"/>
                  <a:pt x="246" y="302"/>
                  <a:pt x="246" y="302"/>
                </a:cubicBezTo>
                <a:cubicBezTo>
                  <a:pt x="276" y="302"/>
                  <a:pt x="300" y="278"/>
                  <a:pt x="300" y="248"/>
                </a:cubicBezTo>
                <a:lnTo>
                  <a:pt x="300" y="118"/>
                </a:lnTo>
                <a:cubicBezTo>
                  <a:pt x="300" y="88"/>
                  <a:pt x="276" y="64"/>
                  <a:pt x="246" y="64"/>
                </a:cubicBezTo>
                <a:cubicBezTo>
                  <a:pt x="246" y="64"/>
                  <a:pt x="245" y="64"/>
                  <a:pt x="245" y="64"/>
                </a:cubicBezTo>
                <a:cubicBezTo>
                  <a:pt x="245" y="64"/>
                  <a:pt x="244" y="64"/>
                  <a:pt x="244" y="64"/>
                </a:cubicBezTo>
                <a:cubicBezTo>
                  <a:pt x="214" y="64"/>
                  <a:pt x="190" y="88"/>
                  <a:pt x="190" y="118"/>
                </a:cubicBezTo>
                <a:lnTo>
                  <a:pt x="190" y="248"/>
                </a:lnTo>
                <a:cubicBezTo>
                  <a:pt x="190" y="278"/>
                  <a:pt x="214" y="302"/>
                  <a:pt x="244" y="302"/>
                </a:cubicBezTo>
                <a:close/>
                <a:moveTo>
                  <a:pt x="245" y="0"/>
                </a:moveTo>
                <a:cubicBezTo>
                  <a:pt x="381" y="0"/>
                  <a:pt x="490" y="110"/>
                  <a:pt x="490" y="245"/>
                </a:cubicBezTo>
                <a:cubicBezTo>
                  <a:pt x="490" y="381"/>
                  <a:pt x="381" y="490"/>
                  <a:pt x="245" y="490"/>
                </a:cubicBezTo>
                <a:cubicBezTo>
                  <a:pt x="110" y="490"/>
                  <a:pt x="0" y="381"/>
                  <a:pt x="0" y="245"/>
                </a:cubicBezTo>
                <a:cubicBezTo>
                  <a:pt x="0" y="110"/>
                  <a:pt x="110" y="0"/>
                  <a:pt x="245" y="0"/>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4D4D4D"/>
              </a:solidFill>
              <a:effectLst/>
              <a:uLnTx/>
              <a:uFillTx/>
              <a:latin typeface="+mn-ea"/>
            </a:endParaRPr>
          </a:p>
        </p:txBody>
      </p:sp>
      <p:cxnSp>
        <p:nvCxnSpPr>
          <p:cNvPr id="15" name="直接连接符"/>
          <p:cNvCxnSpPr/>
          <p:nvPr/>
        </p:nvCxnSpPr>
        <p:spPr>
          <a:xfrm>
            <a:off x="1729408" y="5056152"/>
            <a:ext cx="1260000" cy="0"/>
          </a:xfrm>
          <a:prstGeom prst="line">
            <a:avLst/>
          </a:prstGeom>
          <a:ln>
            <a:solidFill>
              <a:schemeClr val="accent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17" name="直接连接符"/>
          <p:cNvCxnSpPr/>
          <p:nvPr/>
        </p:nvCxnSpPr>
        <p:spPr>
          <a:xfrm>
            <a:off x="9085787" y="5056152"/>
            <a:ext cx="1260000" cy="0"/>
          </a:xfrm>
          <a:prstGeom prst="line">
            <a:avLst/>
          </a:prstGeom>
          <a:ln>
            <a:solidFill>
              <a:schemeClr val="accent1"/>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0" name="文本"/>
          <p:cNvSpPr/>
          <p:nvPr/>
        </p:nvSpPr>
        <p:spPr>
          <a:xfrm>
            <a:off x="6926221" y="5750057"/>
            <a:ext cx="2138680" cy="398780"/>
          </a:xfrm>
          <a:prstGeom prst="rect">
            <a:avLst/>
          </a:prstGeom>
        </p:spPr>
        <p:txBody>
          <a:bodyPr wrap="none">
            <a:spAutoFit/>
          </a:bodyPr>
          <a:lstStyle/>
          <a:p>
            <a:r>
              <a:rPr lang="zh-CN" altLang="en-US" sz="2000" spc="200">
                <a:solidFill>
                  <a:schemeClr val="accent1"/>
                </a:solidFill>
              </a:rPr>
              <a:t>答辩人：阳湘源</a:t>
            </a:r>
            <a:endParaRPr lang="zh-CN" altLang="en-US" sz="2000" spc="200">
              <a:solidFill>
                <a:schemeClr val="accent1"/>
              </a:solidFill>
            </a:endParaRPr>
          </a:p>
        </p:txBody>
      </p:sp>
      <p:sp>
        <p:nvSpPr>
          <p:cNvPr id="14" name="文本"/>
          <p:cNvSpPr/>
          <p:nvPr/>
        </p:nvSpPr>
        <p:spPr>
          <a:xfrm>
            <a:off x="3702647" y="5750057"/>
            <a:ext cx="2138680" cy="398780"/>
          </a:xfrm>
          <a:prstGeom prst="rect">
            <a:avLst/>
          </a:prstGeom>
        </p:spPr>
        <p:txBody>
          <a:bodyPr wrap="none">
            <a:spAutoFit/>
          </a:bodyPr>
          <a:lstStyle/>
          <a:p>
            <a:r>
              <a:rPr lang="zh-CN" altLang="en-US" sz="2000" spc="200">
                <a:solidFill>
                  <a:schemeClr val="accent1"/>
                </a:solidFill>
              </a:rPr>
              <a:t>指导老师：蔺杰</a:t>
            </a:r>
            <a:endParaRPr lang="zh-CN" altLang="en-US" sz="2000" spc="200">
              <a:solidFill>
                <a:schemeClr val="accent1"/>
              </a:solidFill>
            </a:endParaRPr>
          </a:p>
        </p:txBody>
      </p:sp>
      <p:sp>
        <p:nvSpPr>
          <p:cNvPr id="9" name="文本"/>
          <p:cNvSpPr/>
          <p:nvPr/>
        </p:nvSpPr>
        <p:spPr>
          <a:xfrm>
            <a:off x="3070861" y="4792021"/>
            <a:ext cx="6050280" cy="553085"/>
          </a:xfrm>
          <a:prstGeom prst="rect">
            <a:avLst/>
          </a:prstGeom>
        </p:spPr>
        <p:txBody>
          <a:bodyPr wrap="none">
            <a:spAutoFit/>
          </a:bodyPr>
          <a:lstStyle/>
          <a:p>
            <a:pPr algn="ctr"/>
            <a:r>
              <a:rPr lang="zh-CN" altLang="en-US" sz="3000" b="1" spc="300" dirty="0">
                <a:solidFill>
                  <a:schemeClr val="accent1"/>
                </a:solidFill>
                <a:latin typeface="+mn-ea"/>
              </a:rPr>
              <a:t>计算机科学与技术学院软件工程</a:t>
            </a:r>
            <a:endParaRPr lang="zh-CN" altLang="en-US" sz="3000" b="1" spc="300" dirty="0">
              <a:solidFill>
                <a:schemeClr val="accent1"/>
              </a:solidFill>
              <a:latin typeface="+mn-ea"/>
            </a:endParaRPr>
          </a:p>
        </p:txBody>
      </p:sp>
      <p:sp>
        <p:nvSpPr>
          <p:cNvPr id="8" name="标题"/>
          <p:cNvSpPr/>
          <p:nvPr/>
        </p:nvSpPr>
        <p:spPr>
          <a:xfrm>
            <a:off x="995886" y="3358529"/>
            <a:ext cx="10200228" cy="1138773"/>
          </a:xfrm>
          <a:prstGeom prst="rect">
            <a:avLst/>
          </a:prstGeom>
          <a:noFill/>
        </p:spPr>
        <p:txBody>
          <a:bodyPr wrap="none" lIns="91440" tIns="45720" rIns="91440" bIns="45720" anchor="ctr" anchorCtr="1">
            <a:spAutoFit/>
          </a:bodyPr>
          <a:lstStyle/>
          <a:p>
            <a:pPr algn="ctr"/>
            <a:r>
              <a:rPr lang="zh-CN" altLang="en-US" sz="6800" b="1" spc="300">
                <a:ln w="0"/>
                <a:solidFill>
                  <a:schemeClr val="accent1"/>
                </a:solidFill>
                <a:latin typeface="+mj-ea"/>
                <a:ea typeface="+mj-ea"/>
              </a:rPr>
              <a:t>感谢评审老师的批评指正</a:t>
            </a:r>
            <a:endParaRPr lang="zh-CN" altLang="en-US" sz="6800" b="1" spc="300" dirty="0">
              <a:ln w="0"/>
              <a:solidFill>
                <a:schemeClr val="accent1"/>
              </a:solidFill>
              <a:latin typeface="+mj-ea"/>
              <a:ea typeface="+mj-ea"/>
            </a:endParaRPr>
          </a:p>
        </p:txBody>
      </p:sp>
      <p:sp>
        <p:nvSpPr>
          <p:cNvPr id="21" name="图标"/>
          <p:cNvSpPr>
            <a:spLocks noEditPoints="1"/>
          </p:cNvSpPr>
          <p:nvPr/>
        </p:nvSpPr>
        <p:spPr bwMode="auto">
          <a:xfrm>
            <a:off x="5084135" y="600499"/>
            <a:ext cx="2439270" cy="1386037"/>
          </a:xfrm>
          <a:custGeom>
            <a:avLst/>
            <a:gdLst>
              <a:gd name="T0" fmla="*/ 245 w 589"/>
              <a:gd name="T1" fmla="*/ 311 h 334"/>
              <a:gd name="T2" fmla="*/ 243 w 589"/>
              <a:gd name="T3" fmla="*/ 244 h 334"/>
              <a:gd name="T4" fmla="*/ 236 w 589"/>
              <a:gd name="T5" fmla="*/ 238 h 334"/>
              <a:gd name="T6" fmla="*/ 223 w 589"/>
              <a:gd name="T7" fmla="*/ 240 h 334"/>
              <a:gd name="T8" fmla="*/ 218 w 589"/>
              <a:gd name="T9" fmla="*/ 239 h 334"/>
              <a:gd name="T10" fmla="*/ 156 w 589"/>
              <a:gd name="T11" fmla="*/ 211 h 334"/>
              <a:gd name="T12" fmla="*/ 148 w 589"/>
              <a:gd name="T13" fmla="*/ 216 h 334"/>
              <a:gd name="T14" fmla="*/ 151 w 589"/>
              <a:gd name="T15" fmla="*/ 252 h 334"/>
              <a:gd name="T16" fmla="*/ 153 w 589"/>
              <a:gd name="T17" fmla="*/ 254 h 334"/>
              <a:gd name="T18" fmla="*/ 199 w 589"/>
              <a:gd name="T19" fmla="*/ 296 h 334"/>
              <a:gd name="T20" fmla="*/ 237 w 589"/>
              <a:gd name="T21" fmla="*/ 317 h 334"/>
              <a:gd name="T22" fmla="*/ 245 w 589"/>
              <a:gd name="T23" fmla="*/ 311 h 334"/>
              <a:gd name="T24" fmla="*/ 521 w 589"/>
              <a:gd name="T25" fmla="*/ 220 h 334"/>
              <a:gd name="T26" fmla="*/ 524 w 589"/>
              <a:gd name="T27" fmla="*/ 223 h 334"/>
              <a:gd name="T28" fmla="*/ 534 w 589"/>
              <a:gd name="T29" fmla="*/ 235 h 334"/>
              <a:gd name="T30" fmla="*/ 536 w 589"/>
              <a:gd name="T31" fmla="*/ 238 h 334"/>
              <a:gd name="T32" fmla="*/ 552 w 589"/>
              <a:gd name="T33" fmla="*/ 262 h 334"/>
              <a:gd name="T34" fmla="*/ 527 w 589"/>
              <a:gd name="T35" fmla="*/ 320 h 334"/>
              <a:gd name="T36" fmla="*/ 520 w 589"/>
              <a:gd name="T37" fmla="*/ 313 h 334"/>
              <a:gd name="T38" fmla="*/ 501 w 589"/>
              <a:gd name="T39" fmla="*/ 268 h 334"/>
              <a:gd name="T40" fmla="*/ 506 w 589"/>
              <a:gd name="T41" fmla="*/ 244 h 334"/>
              <a:gd name="T42" fmla="*/ 506 w 589"/>
              <a:gd name="T43" fmla="*/ 241 h 334"/>
              <a:gd name="T44" fmla="*/ 505 w 589"/>
              <a:gd name="T45" fmla="*/ 235 h 334"/>
              <a:gd name="T46" fmla="*/ 510 w 589"/>
              <a:gd name="T47" fmla="*/ 226 h 334"/>
              <a:gd name="T48" fmla="*/ 511 w 589"/>
              <a:gd name="T49" fmla="*/ 222 h 334"/>
              <a:gd name="T50" fmla="*/ 495 w 589"/>
              <a:gd name="T51" fmla="*/ 174 h 334"/>
              <a:gd name="T52" fmla="*/ 491 w 589"/>
              <a:gd name="T53" fmla="*/ 173 h 334"/>
              <a:gd name="T54" fmla="*/ 224 w 589"/>
              <a:gd name="T55" fmla="*/ 227 h 334"/>
              <a:gd name="T56" fmla="*/ 221 w 589"/>
              <a:gd name="T57" fmla="*/ 227 h 334"/>
              <a:gd name="T58" fmla="*/ 95 w 589"/>
              <a:gd name="T59" fmla="*/ 162 h 334"/>
              <a:gd name="T60" fmla="*/ 5 w 589"/>
              <a:gd name="T61" fmla="*/ 81 h 334"/>
              <a:gd name="T62" fmla="*/ 9 w 589"/>
              <a:gd name="T63" fmla="*/ 72 h 334"/>
              <a:gd name="T64" fmla="*/ 194 w 589"/>
              <a:gd name="T65" fmla="*/ 51 h 334"/>
              <a:gd name="T66" fmla="*/ 372 w 589"/>
              <a:gd name="T67" fmla="*/ 0 h 334"/>
              <a:gd name="T68" fmla="*/ 378 w 589"/>
              <a:gd name="T69" fmla="*/ 2 h 334"/>
              <a:gd name="T70" fmla="*/ 484 w 589"/>
              <a:gd name="T71" fmla="*/ 84 h 334"/>
              <a:gd name="T72" fmla="*/ 581 w 589"/>
              <a:gd name="T73" fmla="*/ 132 h 334"/>
              <a:gd name="T74" fmla="*/ 581 w 589"/>
              <a:gd name="T75" fmla="*/ 143 h 334"/>
              <a:gd name="T76" fmla="*/ 507 w 589"/>
              <a:gd name="T77" fmla="*/ 167 h 334"/>
              <a:gd name="T78" fmla="*/ 505 w 589"/>
              <a:gd name="T79" fmla="*/ 172 h 334"/>
              <a:gd name="T80" fmla="*/ 521 w 589"/>
              <a:gd name="T81" fmla="*/ 220 h 334"/>
              <a:gd name="T82" fmla="*/ 452 w 589"/>
              <a:gd name="T83" fmla="*/ 197 h 334"/>
              <a:gd name="T84" fmla="*/ 458 w 589"/>
              <a:gd name="T85" fmla="*/ 209 h 334"/>
              <a:gd name="T86" fmla="*/ 456 w 589"/>
              <a:gd name="T87" fmla="*/ 234 h 334"/>
              <a:gd name="T88" fmla="*/ 451 w 589"/>
              <a:gd name="T89" fmla="*/ 258 h 334"/>
              <a:gd name="T90" fmla="*/ 448 w 589"/>
              <a:gd name="T91" fmla="*/ 262 h 334"/>
              <a:gd name="T92" fmla="*/ 355 w 589"/>
              <a:gd name="T93" fmla="*/ 298 h 334"/>
              <a:gd name="T94" fmla="*/ 264 w 589"/>
              <a:gd name="T95" fmla="*/ 321 h 334"/>
              <a:gd name="T96" fmla="*/ 258 w 589"/>
              <a:gd name="T97" fmla="*/ 316 h 334"/>
              <a:gd name="T98" fmla="*/ 255 w 589"/>
              <a:gd name="T99" fmla="*/ 241 h 334"/>
              <a:gd name="T100" fmla="*/ 260 w 589"/>
              <a:gd name="T101" fmla="*/ 235 h 334"/>
              <a:gd name="T102" fmla="*/ 452 w 589"/>
              <a:gd name="T103" fmla="*/ 1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334">
                <a:moveTo>
                  <a:pt x="245" y="311"/>
                </a:moveTo>
                <a:cubicBezTo>
                  <a:pt x="244" y="289"/>
                  <a:pt x="243" y="266"/>
                  <a:pt x="243" y="244"/>
                </a:cubicBezTo>
                <a:cubicBezTo>
                  <a:pt x="242" y="241"/>
                  <a:pt x="239" y="238"/>
                  <a:pt x="236" y="238"/>
                </a:cubicBezTo>
                <a:cubicBezTo>
                  <a:pt x="232" y="239"/>
                  <a:pt x="228" y="239"/>
                  <a:pt x="223" y="240"/>
                </a:cubicBezTo>
                <a:cubicBezTo>
                  <a:pt x="221" y="240"/>
                  <a:pt x="220" y="240"/>
                  <a:pt x="218" y="239"/>
                </a:cubicBezTo>
                <a:cubicBezTo>
                  <a:pt x="194" y="229"/>
                  <a:pt x="173" y="219"/>
                  <a:pt x="156" y="211"/>
                </a:cubicBezTo>
                <a:cubicBezTo>
                  <a:pt x="152" y="209"/>
                  <a:pt x="147" y="212"/>
                  <a:pt x="148" y="216"/>
                </a:cubicBezTo>
                <a:cubicBezTo>
                  <a:pt x="148" y="228"/>
                  <a:pt x="149" y="241"/>
                  <a:pt x="151" y="252"/>
                </a:cubicBezTo>
                <a:cubicBezTo>
                  <a:pt x="152" y="253"/>
                  <a:pt x="152" y="254"/>
                  <a:pt x="153" y="254"/>
                </a:cubicBezTo>
                <a:cubicBezTo>
                  <a:pt x="167" y="270"/>
                  <a:pt x="183" y="284"/>
                  <a:pt x="199" y="296"/>
                </a:cubicBezTo>
                <a:cubicBezTo>
                  <a:pt x="211" y="304"/>
                  <a:pt x="224" y="311"/>
                  <a:pt x="237" y="317"/>
                </a:cubicBezTo>
                <a:cubicBezTo>
                  <a:pt x="241" y="318"/>
                  <a:pt x="245" y="316"/>
                  <a:pt x="245" y="311"/>
                </a:cubicBezTo>
                <a:close/>
                <a:moveTo>
                  <a:pt x="521" y="220"/>
                </a:moveTo>
                <a:cubicBezTo>
                  <a:pt x="522" y="222"/>
                  <a:pt x="522" y="222"/>
                  <a:pt x="524" y="223"/>
                </a:cubicBezTo>
                <a:cubicBezTo>
                  <a:pt x="530" y="224"/>
                  <a:pt x="534" y="229"/>
                  <a:pt x="534" y="235"/>
                </a:cubicBezTo>
                <a:cubicBezTo>
                  <a:pt x="534" y="237"/>
                  <a:pt x="534" y="237"/>
                  <a:pt x="536" y="238"/>
                </a:cubicBezTo>
                <a:cubicBezTo>
                  <a:pt x="545" y="241"/>
                  <a:pt x="551" y="249"/>
                  <a:pt x="552" y="262"/>
                </a:cubicBezTo>
                <a:cubicBezTo>
                  <a:pt x="553" y="279"/>
                  <a:pt x="539" y="308"/>
                  <a:pt x="527" y="320"/>
                </a:cubicBezTo>
                <a:cubicBezTo>
                  <a:pt x="512" y="334"/>
                  <a:pt x="515" y="327"/>
                  <a:pt x="520" y="313"/>
                </a:cubicBezTo>
                <a:cubicBezTo>
                  <a:pt x="524" y="300"/>
                  <a:pt x="504" y="290"/>
                  <a:pt x="501" y="268"/>
                </a:cubicBezTo>
                <a:cubicBezTo>
                  <a:pt x="500" y="257"/>
                  <a:pt x="501" y="249"/>
                  <a:pt x="506" y="244"/>
                </a:cubicBezTo>
                <a:cubicBezTo>
                  <a:pt x="507" y="243"/>
                  <a:pt x="507" y="242"/>
                  <a:pt x="506" y="241"/>
                </a:cubicBezTo>
                <a:cubicBezTo>
                  <a:pt x="506" y="239"/>
                  <a:pt x="505" y="237"/>
                  <a:pt x="505" y="235"/>
                </a:cubicBezTo>
                <a:cubicBezTo>
                  <a:pt x="505" y="232"/>
                  <a:pt x="507" y="228"/>
                  <a:pt x="510" y="226"/>
                </a:cubicBezTo>
                <a:cubicBezTo>
                  <a:pt x="511" y="224"/>
                  <a:pt x="511" y="224"/>
                  <a:pt x="511" y="222"/>
                </a:cubicBezTo>
                <a:cubicBezTo>
                  <a:pt x="505" y="202"/>
                  <a:pt x="500" y="187"/>
                  <a:pt x="495" y="174"/>
                </a:cubicBezTo>
                <a:cubicBezTo>
                  <a:pt x="495" y="173"/>
                  <a:pt x="493" y="172"/>
                  <a:pt x="491" y="173"/>
                </a:cubicBezTo>
                <a:cubicBezTo>
                  <a:pt x="405" y="199"/>
                  <a:pt x="327" y="215"/>
                  <a:pt x="224" y="227"/>
                </a:cubicBezTo>
                <a:cubicBezTo>
                  <a:pt x="223" y="227"/>
                  <a:pt x="222" y="227"/>
                  <a:pt x="221" y="227"/>
                </a:cubicBezTo>
                <a:cubicBezTo>
                  <a:pt x="162" y="201"/>
                  <a:pt x="127" y="184"/>
                  <a:pt x="95" y="162"/>
                </a:cubicBezTo>
                <a:cubicBezTo>
                  <a:pt x="67" y="142"/>
                  <a:pt x="42" y="118"/>
                  <a:pt x="5" y="81"/>
                </a:cubicBezTo>
                <a:cubicBezTo>
                  <a:pt x="2" y="78"/>
                  <a:pt x="0" y="72"/>
                  <a:pt x="9" y="72"/>
                </a:cubicBezTo>
                <a:cubicBezTo>
                  <a:pt x="86" y="67"/>
                  <a:pt x="142" y="61"/>
                  <a:pt x="194" y="51"/>
                </a:cubicBezTo>
                <a:cubicBezTo>
                  <a:pt x="250" y="40"/>
                  <a:pt x="302" y="25"/>
                  <a:pt x="372" y="0"/>
                </a:cubicBezTo>
                <a:cubicBezTo>
                  <a:pt x="374" y="0"/>
                  <a:pt x="376" y="0"/>
                  <a:pt x="378" y="2"/>
                </a:cubicBezTo>
                <a:cubicBezTo>
                  <a:pt x="416" y="37"/>
                  <a:pt x="449" y="63"/>
                  <a:pt x="484" y="84"/>
                </a:cubicBezTo>
                <a:cubicBezTo>
                  <a:pt x="514" y="102"/>
                  <a:pt x="545" y="117"/>
                  <a:pt x="581" y="132"/>
                </a:cubicBezTo>
                <a:cubicBezTo>
                  <a:pt x="589" y="135"/>
                  <a:pt x="589" y="140"/>
                  <a:pt x="581" y="143"/>
                </a:cubicBezTo>
                <a:cubicBezTo>
                  <a:pt x="555" y="152"/>
                  <a:pt x="531" y="160"/>
                  <a:pt x="507" y="167"/>
                </a:cubicBezTo>
                <a:cubicBezTo>
                  <a:pt x="505" y="168"/>
                  <a:pt x="504" y="170"/>
                  <a:pt x="505" y="172"/>
                </a:cubicBezTo>
                <a:cubicBezTo>
                  <a:pt x="509" y="184"/>
                  <a:pt x="514" y="199"/>
                  <a:pt x="521" y="220"/>
                </a:cubicBezTo>
                <a:close/>
                <a:moveTo>
                  <a:pt x="452" y="197"/>
                </a:moveTo>
                <a:cubicBezTo>
                  <a:pt x="460" y="195"/>
                  <a:pt x="459" y="205"/>
                  <a:pt x="458" y="209"/>
                </a:cubicBezTo>
                <a:cubicBezTo>
                  <a:pt x="457" y="218"/>
                  <a:pt x="457" y="226"/>
                  <a:pt x="456" y="234"/>
                </a:cubicBezTo>
                <a:cubicBezTo>
                  <a:pt x="454" y="242"/>
                  <a:pt x="453" y="250"/>
                  <a:pt x="451" y="258"/>
                </a:cubicBezTo>
                <a:cubicBezTo>
                  <a:pt x="451" y="260"/>
                  <a:pt x="450" y="261"/>
                  <a:pt x="448" y="262"/>
                </a:cubicBezTo>
                <a:cubicBezTo>
                  <a:pt x="418" y="276"/>
                  <a:pt x="387" y="288"/>
                  <a:pt x="355" y="298"/>
                </a:cubicBezTo>
                <a:cubicBezTo>
                  <a:pt x="326" y="307"/>
                  <a:pt x="295" y="315"/>
                  <a:pt x="264" y="321"/>
                </a:cubicBezTo>
                <a:cubicBezTo>
                  <a:pt x="261" y="321"/>
                  <a:pt x="258" y="319"/>
                  <a:pt x="258" y="316"/>
                </a:cubicBezTo>
                <a:cubicBezTo>
                  <a:pt x="257" y="291"/>
                  <a:pt x="256" y="266"/>
                  <a:pt x="255" y="241"/>
                </a:cubicBezTo>
                <a:cubicBezTo>
                  <a:pt x="255" y="238"/>
                  <a:pt x="257" y="236"/>
                  <a:pt x="260" y="235"/>
                </a:cubicBezTo>
                <a:cubicBezTo>
                  <a:pt x="325" y="227"/>
                  <a:pt x="389" y="214"/>
                  <a:pt x="452" y="19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2"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50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bldLvl="0" animBg="1"/>
      <p:bldP spid="20" grpId="0"/>
      <p:bldP spid="14" grpId="0"/>
      <p:bldP spid="9" grpId="0"/>
      <p:bldP spid="8" grpId="0"/>
      <p:bldP spid="2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数字"/>
          <p:cNvSpPr>
            <a:spLocks noGrp="1"/>
          </p:cNvSpPr>
          <p:nvPr>
            <p:ph type="body" sz="quarter" idx="10"/>
          </p:nvPr>
        </p:nvSpPr>
        <p:spPr/>
        <p:txBody>
          <a:bodyPr/>
          <a:lstStyle/>
          <a:p>
            <a:r>
              <a:rPr lang="en-US" altLang="zh-CN"/>
              <a:t>01</a:t>
            </a:r>
            <a:endParaRPr lang="zh-CN" altLang="en-US" dirty="0"/>
          </a:p>
        </p:txBody>
      </p:sp>
      <p:sp>
        <p:nvSpPr>
          <p:cNvPr id="3" name="标题"/>
          <p:cNvSpPr>
            <a:spLocks noGrp="1"/>
          </p:cNvSpPr>
          <p:nvPr>
            <p:ph type="body" sz="quarter" idx="11"/>
          </p:nvPr>
        </p:nvSpPr>
        <p:spPr>
          <a:xfrm>
            <a:off x="5108360" y="2788551"/>
            <a:ext cx="6848334" cy="860425"/>
          </a:xfrm>
        </p:spPr>
        <p:txBody>
          <a:bodyPr/>
          <a:lstStyle/>
          <a:p>
            <a:r>
              <a:rPr lang="zh-CN" altLang="en-US" dirty="0"/>
              <a:t>毕业设计的进展情况</a:t>
            </a:r>
            <a:endParaRPr lang="zh-CN" altLang="en-US" dirty="0"/>
          </a:p>
        </p:txBody>
      </p:sp>
      <p:sp>
        <p:nvSpPr>
          <p:cNvPr id="44" name="文本"/>
          <p:cNvSpPr>
            <a:spLocks noGrp="1"/>
          </p:cNvSpPr>
          <p:nvPr>
            <p:ph type="body" sz="quarter" idx="13"/>
          </p:nvPr>
        </p:nvSpPr>
        <p:spPr/>
        <p:txBody>
          <a:bodyPr/>
          <a:lstStyle/>
          <a:p>
            <a:r>
              <a:rPr lang="en-US" altLang="zh-CN"/>
              <a:t>PART ONE</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p:cNvPicPr>
            <a:picLocks noChangeAspect="1"/>
          </p:cNvPicPr>
          <p:nvPr/>
        </p:nvPicPr>
        <p:blipFill rotWithShape="1">
          <a:blip r:embed="rId1" cstate="print">
            <a:extLst>
              <a:ext uri="{28A0092B-C50C-407E-A947-70E740481C1C}">
                <a14:useLocalDpi xmlns:a14="http://schemas.microsoft.com/office/drawing/2010/main" val="0"/>
              </a:ext>
            </a:extLst>
          </a:blip>
          <a:srcRect t="47803" b="14697"/>
          <a:stretch>
            <a:fillRect/>
          </a:stretch>
        </p:blipFill>
        <p:spPr>
          <a:xfrm>
            <a:off x="336000" y="1134359"/>
            <a:ext cx="11520000" cy="2880000"/>
          </a:xfrm>
          <a:prstGeom prst="rect">
            <a:avLst/>
          </a:prstGeom>
        </p:spPr>
      </p:pic>
      <p:sp>
        <p:nvSpPr>
          <p:cNvPr id="4" name="矩形"/>
          <p:cNvSpPr/>
          <p:nvPr/>
        </p:nvSpPr>
        <p:spPr>
          <a:xfrm>
            <a:off x="336000" y="4521144"/>
            <a:ext cx="11520000" cy="235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
          <p:cNvSpPr/>
          <p:nvPr/>
        </p:nvSpPr>
        <p:spPr>
          <a:xfrm rot="5400000">
            <a:off x="1221946" y="4352592"/>
            <a:ext cx="818273" cy="642829"/>
          </a:xfrm>
          <a:prstGeom prst="homePlate">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3000">
                <a:solidFill>
                  <a:schemeClr val="bg1"/>
                </a:solidFill>
                <a:latin typeface="+mn-ea"/>
              </a:rPr>
              <a:t>1</a:t>
            </a:r>
            <a:endParaRPr lang="zh-CN" altLang="en-US" sz="3000" dirty="0">
              <a:solidFill>
                <a:schemeClr val="bg1"/>
              </a:solidFill>
              <a:latin typeface="+mn-ea"/>
            </a:endParaRPr>
          </a:p>
        </p:txBody>
      </p:sp>
      <p:sp>
        <p:nvSpPr>
          <p:cNvPr id="6" name="圆"/>
          <p:cNvSpPr/>
          <p:nvPr/>
        </p:nvSpPr>
        <p:spPr>
          <a:xfrm rot="5400000">
            <a:off x="5599142" y="4352592"/>
            <a:ext cx="818273" cy="642829"/>
          </a:xfrm>
          <a:prstGeom prst="homePlate">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3000">
                <a:solidFill>
                  <a:schemeClr val="bg1"/>
                </a:solidFill>
                <a:latin typeface="+mn-ea"/>
              </a:rPr>
              <a:t>2</a:t>
            </a:r>
            <a:endParaRPr lang="zh-CN" altLang="en-US" sz="3000" dirty="0">
              <a:solidFill>
                <a:schemeClr val="bg1"/>
              </a:solidFill>
              <a:latin typeface="+mn-ea"/>
            </a:endParaRPr>
          </a:p>
        </p:txBody>
      </p:sp>
      <p:sp>
        <p:nvSpPr>
          <p:cNvPr id="7" name="圆"/>
          <p:cNvSpPr/>
          <p:nvPr/>
        </p:nvSpPr>
        <p:spPr>
          <a:xfrm rot="5400000">
            <a:off x="9976338" y="4352591"/>
            <a:ext cx="818273" cy="642829"/>
          </a:xfrm>
          <a:prstGeom prst="homePlate">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3000">
                <a:solidFill>
                  <a:schemeClr val="bg1"/>
                </a:solidFill>
                <a:latin typeface="+mn-ea"/>
              </a:rPr>
              <a:t>3</a:t>
            </a:r>
            <a:endParaRPr lang="zh-CN" altLang="en-US" sz="3000" dirty="0">
              <a:solidFill>
                <a:schemeClr val="bg1"/>
              </a:solidFill>
              <a:latin typeface="+mn-ea"/>
            </a:endParaRPr>
          </a:p>
        </p:txBody>
      </p:sp>
      <p:cxnSp>
        <p:nvCxnSpPr>
          <p:cNvPr id="8" name="直接连接符"/>
          <p:cNvCxnSpPr/>
          <p:nvPr/>
        </p:nvCxnSpPr>
        <p:spPr>
          <a:xfrm>
            <a:off x="4099560" y="5012386"/>
            <a:ext cx="0" cy="1631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p:cNvCxnSpPr/>
          <p:nvPr/>
        </p:nvCxnSpPr>
        <p:spPr>
          <a:xfrm>
            <a:off x="8092440" y="5012386"/>
            <a:ext cx="0" cy="163185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文本"/>
          <p:cNvSpPr txBox="1"/>
          <p:nvPr/>
        </p:nvSpPr>
        <p:spPr>
          <a:xfrm>
            <a:off x="336000" y="4851683"/>
            <a:ext cx="3150145" cy="1953260"/>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marL="285750" indent="-285750">
              <a:buFont typeface="Arial" panose="020B0604020202020204" pitchFamily="34" charset="0"/>
              <a:buChar char="•"/>
            </a:pPr>
            <a:r>
              <a:rPr lang="zh-CN" altLang="en-US" dirty="0">
                <a:solidFill>
                  <a:schemeClr val="accent3"/>
                </a:solidFill>
              </a:rPr>
              <a:t>论文阅读以及翻译</a:t>
            </a:r>
            <a:endParaRPr lang="zh-CN" altLang="en-US" dirty="0">
              <a:solidFill>
                <a:schemeClr val="accent3"/>
              </a:solidFill>
            </a:endParaRPr>
          </a:p>
          <a:p>
            <a:pPr marL="285750" indent="-285750">
              <a:buFont typeface="Arial" panose="020B0604020202020204" pitchFamily="34" charset="0"/>
              <a:buChar char="•"/>
            </a:pPr>
            <a:r>
              <a:rPr lang="zh-CN" altLang="en-US" dirty="0">
                <a:solidFill>
                  <a:schemeClr val="accent3"/>
                </a:solidFill>
              </a:rPr>
              <a:t>论文检索</a:t>
            </a:r>
            <a:endParaRPr lang="zh-CN" altLang="en-US" dirty="0">
              <a:solidFill>
                <a:schemeClr val="accent3"/>
              </a:solidFill>
            </a:endParaRPr>
          </a:p>
          <a:p>
            <a:pPr marL="285750" indent="-285750">
              <a:buFont typeface="Arial" panose="020B0604020202020204" pitchFamily="34" charset="0"/>
              <a:buChar char="•"/>
            </a:pPr>
            <a:r>
              <a:rPr lang="zh-CN" altLang="en-US" dirty="0">
                <a:solidFill>
                  <a:schemeClr val="accent3"/>
                </a:solidFill>
              </a:rPr>
              <a:t>类似项目和相关工具的使用和学习</a:t>
            </a:r>
            <a:endParaRPr lang="zh-CN" altLang="en-US" dirty="0">
              <a:solidFill>
                <a:schemeClr val="accent3"/>
              </a:solidFill>
            </a:endParaRPr>
          </a:p>
        </p:txBody>
      </p:sp>
      <p:sp>
        <p:nvSpPr>
          <p:cNvPr id="11" name="文本"/>
          <p:cNvSpPr txBox="1"/>
          <p:nvPr/>
        </p:nvSpPr>
        <p:spPr>
          <a:xfrm>
            <a:off x="4520927" y="4755480"/>
            <a:ext cx="3150145" cy="214566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marL="285750" indent="-285750">
              <a:buFont typeface="Arial" panose="020B0604020202020204" pitchFamily="34" charset="0"/>
              <a:buChar char="•"/>
            </a:pPr>
            <a:r>
              <a:rPr lang="zh-CN" altLang="en-US" dirty="0">
                <a:solidFill>
                  <a:schemeClr val="accent3"/>
                </a:solidFill>
              </a:rPr>
              <a:t>算法改进</a:t>
            </a:r>
            <a:endParaRPr lang="zh-CN" altLang="en-US" dirty="0">
              <a:solidFill>
                <a:schemeClr val="accent3"/>
              </a:solidFill>
            </a:endParaRPr>
          </a:p>
          <a:p>
            <a:pPr marL="285750" indent="-285750">
              <a:buFont typeface="Arial" panose="020B0604020202020204" pitchFamily="34" charset="0"/>
              <a:buChar char="•"/>
            </a:pPr>
            <a:r>
              <a:rPr lang="zh-CN" altLang="en-US" dirty="0">
                <a:solidFill>
                  <a:schemeClr val="accent3"/>
                </a:solidFill>
              </a:rPr>
              <a:t>新思路的引入</a:t>
            </a:r>
            <a:endParaRPr lang="zh-CN" altLang="en-US" dirty="0">
              <a:solidFill>
                <a:schemeClr val="accent3"/>
              </a:solidFill>
            </a:endParaRPr>
          </a:p>
          <a:p>
            <a:pPr marL="285750" indent="-285750">
              <a:buFont typeface="Arial" panose="020B0604020202020204" pitchFamily="34" charset="0"/>
              <a:buChar char="•"/>
            </a:pPr>
            <a:r>
              <a:rPr lang="zh-CN" altLang="en-US" dirty="0">
                <a:solidFill>
                  <a:schemeClr val="accent3"/>
                </a:solidFill>
              </a:rPr>
              <a:t>系统设计与实现（模拟</a:t>
            </a:r>
            <a:r>
              <a:rPr lang="zh-CN" altLang="en-US" dirty="0">
                <a:solidFill>
                  <a:schemeClr val="accent3"/>
                </a:solidFill>
              </a:rPr>
              <a:t>）</a:t>
            </a:r>
            <a:endParaRPr lang="zh-CN" altLang="en-US" dirty="0">
              <a:solidFill>
                <a:schemeClr val="accent3"/>
              </a:solidFill>
            </a:endParaRPr>
          </a:p>
          <a:p>
            <a:pPr marL="285750" indent="-285750">
              <a:buFont typeface="Arial" panose="020B0604020202020204" pitchFamily="34" charset="0"/>
              <a:buChar char="•"/>
            </a:pPr>
            <a:r>
              <a:rPr lang="zh-CN" altLang="en-US" dirty="0">
                <a:solidFill>
                  <a:schemeClr val="accent3"/>
                </a:solidFill>
              </a:rPr>
              <a:t>轨迹重现</a:t>
            </a:r>
            <a:endParaRPr lang="zh-CN" altLang="en-US" dirty="0">
              <a:solidFill>
                <a:schemeClr val="accent3"/>
              </a:solidFill>
            </a:endParaRPr>
          </a:p>
        </p:txBody>
      </p:sp>
      <p:sp>
        <p:nvSpPr>
          <p:cNvPr id="12" name="文本"/>
          <p:cNvSpPr txBox="1"/>
          <p:nvPr/>
        </p:nvSpPr>
        <p:spPr>
          <a:xfrm>
            <a:off x="8705854" y="5413340"/>
            <a:ext cx="3150145" cy="829945"/>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marL="285750" indent="-285750">
              <a:buFont typeface="Arial" panose="020B0604020202020204" pitchFamily="34" charset="0"/>
              <a:buChar char="•"/>
            </a:pPr>
            <a:r>
              <a:rPr lang="zh-CN" altLang="en-US" dirty="0">
                <a:solidFill>
                  <a:schemeClr val="accent3"/>
                </a:solidFill>
              </a:rPr>
              <a:t>系统运行结果及分析以及比较</a:t>
            </a:r>
            <a:endParaRPr lang="zh-CN" altLang="en-US" dirty="0">
              <a:solidFill>
                <a:schemeClr val="accent3"/>
              </a:solidFill>
            </a:endParaRPr>
          </a:p>
        </p:txBody>
      </p:sp>
      <p:sp>
        <p:nvSpPr>
          <p:cNvPr id="28" name="标题"/>
          <p:cNvSpPr>
            <a:spLocks noGrp="1"/>
          </p:cNvSpPr>
          <p:nvPr>
            <p:ph type="body" sz="quarter" idx="10"/>
          </p:nvPr>
        </p:nvSpPr>
        <p:spPr>
          <a:xfrm>
            <a:off x="1107141" y="244904"/>
            <a:ext cx="8731213" cy="629920"/>
          </a:xfrm>
        </p:spPr>
        <p:txBody>
          <a:bodyPr/>
          <a:lstStyle/>
          <a:p>
            <a:r>
              <a:rPr lang="zh-CN" altLang="en-US" dirty="0"/>
              <a:t>工作完成情况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750"/>
                                        <p:tgtEl>
                                          <p:spTgt spid="13"/>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1500"/>
                            </p:stCondLst>
                            <p:childTnLst>
                              <p:par>
                                <p:cTn id="13" presetID="2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ID="23" presetClass="entr" presetSubtype="16"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childTnLst>
                                </p:cTn>
                              </p:par>
                            </p:childTnLst>
                          </p:cTn>
                        </p:par>
                        <p:par>
                          <p:cTn id="22" fill="hold">
                            <p:stCondLst>
                              <p:cond delay="2500"/>
                            </p:stCondLst>
                            <p:childTnLst>
                              <p:par>
                                <p:cTn id="23" presetID="2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par>
                          <p:cTn id="27" fill="hold">
                            <p:stCondLst>
                              <p:cond delay="300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par>
                                <p:cTn id="31" presetID="2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anim calcmode="lin" valueType="num">
                                      <p:cBhvr>
                                        <p:cTn id="48" dur="500" fill="hold"/>
                                        <p:tgtEl>
                                          <p:spTgt spid="12"/>
                                        </p:tgtEl>
                                        <p:attrNameLst>
                                          <p:attrName>ppt_x</p:attrName>
                                        </p:attrNameLst>
                                      </p:cBhvr>
                                      <p:tavLst>
                                        <p:tav tm="0">
                                          <p:val>
                                            <p:strVal val="#ppt_x"/>
                                          </p:val>
                                        </p:tav>
                                        <p:tav tm="100000">
                                          <p:val>
                                            <p:strVal val="#ppt_x"/>
                                          </p:val>
                                        </p:tav>
                                      </p:tavLst>
                                    </p:anim>
                                    <p:anim calcmode="lin" valueType="num">
                                      <p:cBhvr>
                                        <p:cTn id="4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body" sz="quarter" idx="10"/>
          </p:nvPr>
        </p:nvSpPr>
        <p:spPr>
          <a:xfrm>
            <a:off x="1107141" y="244904"/>
            <a:ext cx="8731213" cy="629920"/>
          </a:xfrm>
        </p:spPr>
        <p:txBody>
          <a:bodyPr/>
          <a:lstStyle/>
          <a:p>
            <a:r>
              <a:rPr dirty="0"/>
              <a:t>实验过程</a:t>
            </a:r>
            <a:endParaRPr dirty="0"/>
          </a:p>
        </p:txBody>
      </p:sp>
      <p:pic>
        <p:nvPicPr>
          <p:cNvPr id="2" name="图片 2" descr="纽约"/>
          <p:cNvPicPr>
            <a:picLocks noChangeAspect="1"/>
          </p:cNvPicPr>
          <p:nvPr/>
        </p:nvPicPr>
        <p:blipFill>
          <a:blip r:embed="rId1"/>
          <a:stretch>
            <a:fillRect/>
          </a:stretch>
        </p:blipFill>
        <p:spPr>
          <a:xfrm>
            <a:off x="394335" y="1165225"/>
            <a:ext cx="6102985" cy="5543550"/>
          </a:xfrm>
          <a:prstGeom prst="rect">
            <a:avLst/>
          </a:prstGeom>
        </p:spPr>
      </p:pic>
      <p:sp>
        <p:nvSpPr>
          <p:cNvPr id="15" name="文本"/>
          <p:cNvSpPr/>
          <p:nvPr/>
        </p:nvSpPr>
        <p:spPr>
          <a:xfrm>
            <a:off x="7872645" y="2446480"/>
            <a:ext cx="3276033" cy="2306955"/>
          </a:xfrm>
          <a:prstGeom prst="rect">
            <a:avLst/>
          </a:prstGeom>
          <a:noFill/>
        </p:spPr>
        <p:txBody>
          <a:bodyPr wrap="square" rtlCol="0">
            <a:spAutoFit/>
          </a:bodyPr>
          <a:p>
            <a:pPr>
              <a:lnSpc>
                <a:spcPct val="150000"/>
              </a:lnSpc>
            </a:pPr>
            <a:r>
              <a:rPr lang="zh-CN" altLang="en-US" sz="1600" spc="150" dirty="0">
                <a:solidFill>
                  <a:schemeClr val="accent3"/>
                </a:solidFill>
                <a:latin typeface="+mn-ea"/>
              </a:rPr>
              <a:t>在百度地图上截取纽约市的一部分具有详细街道信息的地图（为什么要截取纽约市中的一部分地图呢？因为网上有关于纽约市每天的出租车订单信息的开源数据</a:t>
            </a:r>
            <a:r>
              <a:rPr lang="zh-CN" altLang="en-US" sz="1600" spc="150" dirty="0">
                <a:solidFill>
                  <a:schemeClr val="accent3"/>
                </a:solidFill>
                <a:latin typeface="+mn-ea"/>
              </a:rPr>
              <a:t>）</a:t>
            </a:r>
            <a:endParaRPr lang="zh-CN" altLang="en-US" sz="1600" spc="150" dirty="0">
              <a:solidFill>
                <a:schemeClr val="accent3"/>
              </a:solidFill>
              <a:latin typeface="+mn-ea"/>
            </a:endParaRPr>
          </a:p>
        </p:txBody>
      </p:sp>
      <p:sp>
        <p:nvSpPr>
          <p:cNvPr id="16" name="文本"/>
          <p:cNvSpPr/>
          <p:nvPr/>
        </p:nvSpPr>
        <p:spPr>
          <a:xfrm>
            <a:off x="7874448" y="1910246"/>
            <a:ext cx="1478280" cy="445135"/>
          </a:xfrm>
          <a:prstGeom prst="rect">
            <a:avLst/>
          </a:prstGeom>
        </p:spPr>
        <p:txBody>
          <a:bodyPr wrap="none">
            <a:spAutoFit/>
          </a:bodyPr>
          <a:p>
            <a:r>
              <a:rPr lang="zh-CN" altLang="en-US" sz="2300" b="1" spc="250" dirty="0">
                <a:solidFill>
                  <a:schemeClr val="accent1"/>
                </a:solidFill>
                <a:latin typeface="+mj-ea"/>
                <a:ea typeface="+mj-ea"/>
              </a:rPr>
              <a:t>截取地图</a:t>
            </a:r>
            <a:endParaRPr lang="zh-CN" altLang="en-US" sz="2300" b="1" spc="250" dirty="0">
              <a:solidFill>
                <a:schemeClr val="accent1"/>
              </a:solidFill>
              <a:latin typeface="+mj-ea"/>
              <a:ea typeface="+mj-ea"/>
            </a:endParaRPr>
          </a:p>
        </p:txBody>
      </p:sp>
      <p:sp>
        <p:nvSpPr>
          <p:cNvPr id="17" name="矩形"/>
          <p:cNvSpPr/>
          <p:nvPr/>
        </p:nvSpPr>
        <p:spPr>
          <a:xfrm>
            <a:off x="7629008" y="1855133"/>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body" sz="quarter" idx="10"/>
          </p:nvPr>
        </p:nvSpPr>
        <p:spPr>
          <a:xfrm>
            <a:off x="1107141" y="244904"/>
            <a:ext cx="8731213" cy="629920"/>
          </a:xfrm>
        </p:spPr>
        <p:txBody>
          <a:bodyPr/>
          <a:lstStyle/>
          <a:p>
            <a:r>
              <a:rPr dirty="0"/>
              <a:t>实验过程</a:t>
            </a:r>
            <a:endParaRPr dirty="0"/>
          </a:p>
        </p:txBody>
      </p:sp>
      <p:sp>
        <p:nvSpPr>
          <p:cNvPr id="15" name="文本"/>
          <p:cNvSpPr/>
          <p:nvPr/>
        </p:nvSpPr>
        <p:spPr>
          <a:xfrm>
            <a:off x="7872645" y="2446480"/>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使用百度地图的拾取坐标工具拾取截图中十字路口的经纬度并对每个式子路口进行标号。</a:t>
            </a:r>
            <a:endParaRPr lang="zh-CN" altLang="en-US" sz="1600" spc="150" dirty="0">
              <a:solidFill>
                <a:schemeClr val="accent3"/>
              </a:solidFill>
              <a:latin typeface="+mn-ea"/>
            </a:endParaRPr>
          </a:p>
        </p:txBody>
      </p:sp>
      <p:sp>
        <p:nvSpPr>
          <p:cNvPr id="16" name="文本"/>
          <p:cNvSpPr/>
          <p:nvPr/>
        </p:nvSpPr>
        <p:spPr>
          <a:xfrm>
            <a:off x="7874448" y="1910246"/>
            <a:ext cx="2125980" cy="445135"/>
          </a:xfrm>
          <a:prstGeom prst="rect">
            <a:avLst/>
          </a:prstGeom>
        </p:spPr>
        <p:txBody>
          <a:bodyPr wrap="none">
            <a:spAutoFit/>
          </a:bodyPr>
          <a:p>
            <a:r>
              <a:rPr lang="zh-CN" altLang="en-US" sz="2300" b="1" spc="250" dirty="0">
                <a:solidFill>
                  <a:schemeClr val="accent1"/>
                </a:solidFill>
                <a:latin typeface="+mj-ea"/>
                <a:ea typeface="+mj-ea"/>
              </a:rPr>
              <a:t>十字路口</a:t>
            </a:r>
            <a:r>
              <a:rPr lang="zh-CN" altLang="en-US" sz="2300" b="1" spc="250" dirty="0">
                <a:solidFill>
                  <a:schemeClr val="accent1"/>
                </a:solidFill>
                <a:latin typeface="+mj-ea"/>
                <a:ea typeface="+mj-ea"/>
              </a:rPr>
              <a:t>标点</a:t>
            </a:r>
            <a:endParaRPr lang="zh-CN" altLang="en-US" sz="2300" b="1" spc="250" dirty="0">
              <a:solidFill>
                <a:schemeClr val="accent1"/>
              </a:solidFill>
              <a:latin typeface="+mj-ea"/>
              <a:ea typeface="+mj-ea"/>
            </a:endParaRPr>
          </a:p>
        </p:txBody>
      </p:sp>
      <p:sp>
        <p:nvSpPr>
          <p:cNvPr id="17" name="矩形"/>
          <p:cNvSpPr/>
          <p:nvPr/>
        </p:nvSpPr>
        <p:spPr>
          <a:xfrm>
            <a:off x="7629008" y="1855133"/>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pic>
        <p:nvPicPr>
          <p:cNvPr id="3" name="图片 1" descr="纽约_标点"/>
          <p:cNvPicPr>
            <a:picLocks noChangeAspect="1"/>
          </p:cNvPicPr>
          <p:nvPr/>
        </p:nvPicPr>
        <p:blipFill>
          <a:blip r:embed="rId1"/>
          <a:stretch>
            <a:fillRect/>
          </a:stretch>
        </p:blipFill>
        <p:spPr>
          <a:xfrm>
            <a:off x="384175" y="972185"/>
            <a:ext cx="6359525" cy="5758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
          <p:cNvSpPr/>
          <p:nvPr/>
        </p:nvSpPr>
        <p:spPr>
          <a:xfrm>
            <a:off x="1159958" y="1910246"/>
            <a:ext cx="1802130" cy="445135"/>
          </a:xfrm>
          <a:prstGeom prst="rect">
            <a:avLst/>
          </a:prstGeom>
        </p:spPr>
        <p:txBody>
          <a:bodyPr wrap="none">
            <a:spAutoFit/>
          </a:bodyPr>
          <a:lstStyle/>
          <a:p>
            <a:r>
              <a:rPr lang="zh-CN" altLang="en-US" sz="2300" b="1" spc="250" dirty="0">
                <a:solidFill>
                  <a:schemeClr val="accent1"/>
                </a:solidFill>
                <a:latin typeface="+mj-ea"/>
                <a:ea typeface="+mj-ea"/>
              </a:rPr>
              <a:t>地图格子化</a:t>
            </a:r>
            <a:endParaRPr lang="zh-CN" altLang="en-US" sz="2300" b="1" spc="250" dirty="0">
              <a:solidFill>
                <a:schemeClr val="accent1"/>
              </a:solidFill>
              <a:latin typeface="+mj-ea"/>
              <a:ea typeface="+mj-ea"/>
            </a:endParaRPr>
          </a:p>
        </p:txBody>
      </p:sp>
      <p:sp>
        <p:nvSpPr>
          <p:cNvPr id="17" name="矩形"/>
          <p:cNvSpPr/>
          <p:nvPr/>
        </p:nvSpPr>
        <p:spPr>
          <a:xfrm>
            <a:off x="914518" y="1855133"/>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2" name="文本"/>
          <p:cNvSpPr/>
          <p:nvPr/>
        </p:nvSpPr>
        <p:spPr>
          <a:xfrm>
            <a:off x="4281085" y="2432609"/>
            <a:ext cx="3276033" cy="3784600"/>
          </a:xfrm>
          <a:prstGeom prst="rect">
            <a:avLst/>
          </a:prstGeom>
          <a:noFill/>
        </p:spPr>
        <p:txBody>
          <a:bodyPr wrap="square" rtlCol="0">
            <a:spAutoFit/>
          </a:bodyPr>
          <a:lstStyle/>
          <a:p>
            <a:pPr>
              <a:lnSpc>
                <a:spcPct val="150000"/>
              </a:lnSpc>
            </a:pPr>
            <a:r>
              <a:rPr lang="zh-CN" altLang="en-US" sz="1600" spc="150" dirty="0">
                <a:solidFill>
                  <a:schemeClr val="accent3"/>
                </a:solidFill>
                <a:latin typeface="+mn-ea"/>
              </a:rPr>
              <a:t>格子有了锚点，司机将在锚点接应顾客</a:t>
            </a:r>
            <a:r>
              <a:rPr lang="zh-CN" altLang="en-US" sz="1600" spc="150" dirty="0">
                <a:solidFill>
                  <a:schemeClr val="accent3"/>
                </a:solidFill>
                <a:latin typeface="+mn-ea"/>
              </a:rPr>
              <a:t>。在之前的研究中，格子锚点选择的是最靠近格子中心的十字路口；我做了一点变化，就是使用格子内的历史订单的接应点做聚类得到一个聚类中心，选择距离聚类中心最近的</a:t>
            </a:r>
            <a:r>
              <a:rPr lang="en-US" altLang="zh-CN" sz="1600" spc="150" dirty="0">
                <a:solidFill>
                  <a:schemeClr val="accent3"/>
                </a:solidFill>
                <a:latin typeface="+mn-ea"/>
              </a:rPr>
              <a:t>POI</a:t>
            </a:r>
            <a:r>
              <a:rPr lang="zh-CN" altLang="en-US" sz="1600" spc="150" dirty="0">
                <a:solidFill>
                  <a:schemeClr val="accent3"/>
                </a:solidFill>
                <a:latin typeface="+mn-ea"/>
              </a:rPr>
              <a:t>点作为锚点。实验证明这样做是可以减少顾客到达锚点的平均距离。</a:t>
            </a:r>
            <a:endParaRPr lang="zh-CN" altLang="en-US" sz="1600" spc="150" dirty="0">
              <a:solidFill>
                <a:schemeClr val="accent3"/>
              </a:solidFill>
              <a:latin typeface="+mn-ea"/>
            </a:endParaRPr>
          </a:p>
        </p:txBody>
      </p:sp>
      <p:sp>
        <p:nvSpPr>
          <p:cNvPr id="23" name="文本"/>
          <p:cNvSpPr/>
          <p:nvPr/>
        </p:nvSpPr>
        <p:spPr>
          <a:xfrm>
            <a:off x="4282888" y="1896375"/>
            <a:ext cx="3745230" cy="445135"/>
          </a:xfrm>
          <a:prstGeom prst="rect">
            <a:avLst/>
          </a:prstGeom>
        </p:spPr>
        <p:txBody>
          <a:bodyPr wrap="none">
            <a:spAutoFit/>
          </a:bodyPr>
          <a:lstStyle/>
          <a:p>
            <a:r>
              <a:rPr lang="zh-CN" altLang="en-US" sz="2300" b="1" spc="250" dirty="0">
                <a:solidFill>
                  <a:schemeClr val="accent1"/>
                </a:solidFill>
                <a:latin typeface="+mj-ea"/>
                <a:ea typeface="+mj-ea"/>
              </a:rPr>
              <a:t>格子锚点选择（创新点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24" name="矩形"/>
          <p:cNvSpPr/>
          <p:nvPr/>
        </p:nvSpPr>
        <p:spPr>
          <a:xfrm>
            <a:off x="4037448" y="184126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p:cNvSpPr>
            <a:spLocks noGrp="1"/>
          </p:cNvSpPr>
          <p:nvPr>
            <p:ph type="body" sz="quarter" idx="10"/>
          </p:nvPr>
        </p:nvSpPr>
        <p:spPr>
          <a:xfrm>
            <a:off x="1107141" y="244904"/>
            <a:ext cx="8731213" cy="629920"/>
          </a:xfrm>
        </p:spPr>
        <p:txBody>
          <a:bodyPr/>
          <a:lstStyle/>
          <a:p>
            <a:r>
              <a:rPr lang="zh-CN" altLang="en-US" dirty="0"/>
              <a:t>实验过程</a:t>
            </a:r>
            <a:endParaRPr lang="zh-CN" altLang="en-US" dirty="0"/>
          </a:p>
        </p:txBody>
      </p:sp>
      <p:pic>
        <p:nvPicPr>
          <p:cNvPr id="4" name="图片 3"/>
          <p:cNvPicPr>
            <a:picLocks noChangeAspect="1"/>
          </p:cNvPicPr>
          <p:nvPr/>
        </p:nvPicPr>
        <p:blipFill>
          <a:blip r:embed="rId1"/>
          <a:stretch>
            <a:fillRect/>
          </a:stretch>
        </p:blipFill>
        <p:spPr>
          <a:xfrm>
            <a:off x="914400" y="2517140"/>
            <a:ext cx="2533650" cy="2819400"/>
          </a:xfrm>
          <a:prstGeom prst="rect">
            <a:avLst/>
          </a:prstGeom>
        </p:spPr>
      </p:pic>
      <p:sp>
        <p:nvSpPr>
          <p:cNvPr id="5" name="文本"/>
          <p:cNvSpPr/>
          <p:nvPr/>
        </p:nvSpPr>
        <p:spPr>
          <a:xfrm>
            <a:off x="907965" y="5464099"/>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格子选择可以是正方形或者正六边形（全覆盖图形），后面会对比两种格子哪一个更优。</a:t>
            </a:r>
            <a:endParaRPr lang="zh-CN" altLang="en-US" sz="1600" spc="150" dirty="0">
              <a:solidFill>
                <a:schemeClr val="accent3"/>
              </a:solidFill>
              <a:latin typeface="+mn-ea"/>
            </a:endParaRPr>
          </a:p>
        </p:txBody>
      </p:sp>
      <p:sp>
        <p:nvSpPr>
          <p:cNvPr id="8" name="文本"/>
          <p:cNvSpPr/>
          <p:nvPr/>
        </p:nvSpPr>
        <p:spPr>
          <a:xfrm>
            <a:off x="8118390" y="2413559"/>
            <a:ext cx="3276033" cy="829945"/>
          </a:xfrm>
          <a:prstGeom prst="rect">
            <a:avLst/>
          </a:prstGeom>
          <a:noFill/>
        </p:spPr>
        <p:txBody>
          <a:bodyPr wrap="square" rtlCol="0">
            <a:spAutoFit/>
          </a:bodyPr>
          <a:p>
            <a:pPr>
              <a:lnSpc>
                <a:spcPct val="150000"/>
              </a:lnSpc>
            </a:pPr>
            <a:r>
              <a:rPr lang="zh-CN" altLang="en-US" sz="1600" spc="150" dirty="0">
                <a:solidFill>
                  <a:schemeClr val="accent3"/>
                </a:solidFill>
                <a:latin typeface="+mn-ea"/>
              </a:rPr>
              <a:t>一个区域的粒度要大于格子，区域是由多个格子组成的。</a:t>
            </a:r>
            <a:endParaRPr lang="zh-CN" altLang="en-US" sz="1600" spc="150" dirty="0">
              <a:solidFill>
                <a:schemeClr val="accent3"/>
              </a:solidFill>
              <a:latin typeface="+mn-ea"/>
            </a:endParaRPr>
          </a:p>
        </p:txBody>
      </p:sp>
      <p:sp>
        <p:nvSpPr>
          <p:cNvPr id="18" name="文本"/>
          <p:cNvSpPr/>
          <p:nvPr/>
        </p:nvSpPr>
        <p:spPr>
          <a:xfrm>
            <a:off x="8120193" y="1877325"/>
            <a:ext cx="1802130" cy="445135"/>
          </a:xfrm>
          <a:prstGeom prst="rect">
            <a:avLst/>
          </a:prstGeom>
        </p:spPr>
        <p:txBody>
          <a:bodyPr wrap="none">
            <a:spAutoFit/>
          </a:bodyPr>
          <a:p>
            <a:r>
              <a:rPr lang="zh-CN" altLang="en-US" sz="2300" b="1" spc="250" dirty="0">
                <a:solidFill>
                  <a:schemeClr val="accent1"/>
                </a:solidFill>
                <a:latin typeface="+mj-ea"/>
                <a:ea typeface="+mj-ea"/>
              </a:rPr>
              <a:t>地图区域化</a:t>
            </a:r>
            <a:endParaRPr lang="zh-CN" altLang="en-US" sz="2300" b="1" spc="250" dirty="0">
              <a:solidFill>
                <a:schemeClr val="accent1"/>
              </a:solidFill>
              <a:latin typeface="+mj-ea"/>
              <a:ea typeface="+mj-ea"/>
            </a:endParaRPr>
          </a:p>
        </p:txBody>
      </p:sp>
      <p:sp>
        <p:nvSpPr>
          <p:cNvPr id="19" name="矩形"/>
          <p:cNvSpPr/>
          <p:nvPr/>
        </p:nvSpPr>
        <p:spPr>
          <a:xfrm>
            <a:off x="7874753" y="182221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
        <p:nvSpPr>
          <p:cNvPr id="20" name="文本"/>
          <p:cNvSpPr/>
          <p:nvPr/>
        </p:nvSpPr>
        <p:spPr>
          <a:xfrm>
            <a:off x="8128550" y="3928034"/>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使用历史订单信息中的接应点信息做聚类对地图进行接应点</a:t>
            </a:r>
            <a:r>
              <a:rPr lang="zh-CN" altLang="en-US" sz="1600" spc="150" dirty="0">
                <a:solidFill>
                  <a:schemeClr val="accent3"/>
                </a:solidFill>
                <a:latin typeface="+mn-ea"/>
              </a:rPr>
              <a:t>区域化。</a:t>
            </a:r>
            <a:endParaRPr lang="zh-CN" altLang="en-US" sz="1600" spc="150" dirty="0">
              <a:solidFill>
                <a:schemeClr val="accent3"/>
              </a:solidFill>
              <a:latin typeface="+mn-ea"/>
            </a:endParaRPr>
          </a:p>
        </p:txBody>
      </p:sp>
      <p:sp>
        <p:nvSpPr>
          <p:cNvPr id="21" name="文本"/>
          <p:cNvSpPr/>
          <p:nvPr/>
        </p:nvSpPr>
        <p:spPr>
          <a:xfrm>
            <a:off x="8130353" y="3391800"/>
            <a:ext cx="3745230" cy="445135"/>
          </a:xfrm>
          <a:prstGeom prst="rect">
            <a:avLst/>
          </a:prstGeom>
        </p:spPr>
        <p:txBody>
          <a:bodyPr wrap="none">
            <a:spAutoFit/>
          </a:bodyPr>
          <a:p>
            <a:r>
              <a:rPr lang="zh-CN" altLang="en-US" sz="2300" b="1" spc="250" dirty="0">
                <a:solidFill>
                  <a:schemeClr val="accent1"/>
                </a:solidFill>
                <a:latin typeface="+mj-ea"/>
                <a:ea typeface="+mj-ea"/>
              </a:rPr>
              <a:t>接应点区域化（创新点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25" name="矩形"/>
          <p:cNvSpPr/>
          <p:nvPr/>
        </p:nvSpPr>
        <p:spPr>
          <a:xfrm>
            <a:off x="7884913" y="333668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
        <p:nvSpPr>
          <p:cNvPr id="26" name="文本"/>
          <p:cNvSpPr/>
          <p:nvPr/>
        </p:nvSpPr>
        <p:spPr>
          <a:xfrm>
            <a:off x="8128550" y="5666029"/>
            <a:ext cx="3276033" cy="1198880"/>
          </a:xfrm>
          <a:prstGeom prst="rect">
            <a:avLst/>
          </a:prstGeom>
          <a:noFill/>
        </p:spPr>
        <p:txBody>
          <a:bodyPr wrap="square" rtlCol="0">
            <a:spAutoFit/>
          </a:bodyPr>
          <a:p>
            <a:pPr>
              <a:lnSpc>
                <a:spcPct val="150000"/>
              </a:lnSpc>
            </a:pPr>
            <a:r>
              <a:rPr lang="zh-CN" altLang="en-US" sz="1600" spc="150" dirty="0">
                <a:solidFill>
                  <a:schemeClr val="accent3"/>
                </a:solidFill>
                <a:latin typeface="+mn-ea"/>
              </a:rPr>
              <a:t>使用历史订单信息中的传送点信息做聚类对地图进行传送点区域化</a:t>
            </a:r>
            <a:endParaRPr lang="zh-CN" altLang="en-US" sz="1600" spc="150" dirty="0">
              <a:solidFill>
                <a:schemeClr val="accent3"/>
              </a:solidFill>
              <a:latin typeface="+mn-ea"/>
            </a:endParaRPr>
          </a:p>
        </p:txBody>
      </p:sp>
      <p:sp>
        <p:nvSpPr>
          <p:cNvPr id="27" name="文本"/>
          <p:cNvSpPr/>
          <p:nvPr/>
        </p:nvSpPr>
        <p:spPr>
          <a:xfrm>
            <a:off x="8130353" y="5129795"/>
            <a:ext cx="3745230" cy="445135"/>
          </a:xfrm>
          <a:prstGeom prst="rect">
            <a:avLst/>
          </a:prstGeom>
        </p:spPr>
        <p:txBody>
          <a:bodyPr wrap="none">
            <a:spAutoFit/>
          </a:bodyPr>
          <a:p>
            <a:r>
              <a:rPr lang="zh-CN" altLang="en-US" sz="2300" b="1" spc="250" dirty="0">
                <a:solidFill>
                  <a:schemeClr val="accent1"/>
                </a:solidFill>
                <a:latin typeface="+mj-ea"/>
                <a:ea typeface="+mj-ea"/>
              </a:rPr>
              <a:t>传送点区域化（创新点</a:t>
            </a:r>
            <a:r>
              <a:rPr lang="zh-CN" altLang="en-US" sz="2300" b="1" spc="250" dirty="0">
                <a:solidFill>
                  <a:schemeClr val="accent1"/>
                </a:solidFill>
                <a:latin typeface="+mj-ea"/>
                <a:ea typeface="+mj-ea"/>
              </a:rPr>
              <a:t>）</a:t>
            </a:r>
            <a:endParaRPr lang="zh-CN" altLang="en-US" sz="2300" b="1" spc="250" dirty="0">
              <a:solidFill>
                <a:schemeClr val="accent1"/>
              </a:solidFill>
              <a:latin typeface="+mj-ea"/>
              <a:ea typeface="+mj-ea"/>
            </a:endParaRPr>
          </a:p>
        </p:txBody>
      </p:sp>
      <p:sp>
        <p:nvSpPr>
          <p:cNvPr id="28" name="矩形"/>
          <p:cNvSpPr/>
          <p:nvPr/>
        </p:nvSpPr>
        <p:spPr>
          <a:xfrm>
            <a:off x="7884913" y="507468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outHorizontal)">
                                      <p:cBhvr>
                                        <p:cTn id="15" dur="500"/>
                                        <p:tgtEl>
                                          <p:spTgt spid="24"/>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outHorizontal)">
                                      <p:cBhvr>
                                        <p:cTn id="31" dur="500"/>
                                        <p:tgtEl>
                                          <p:spTgt spid="19"/>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outVertical)">
                                      <p:cBhvr>
                                        <p:cTn id="35" dur="500"/>
                                        <p:tgtEl>
                                          <p:spTgt spid="1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4500"/>
                            </p:stCondLst>
                            <p:childTnLst>
                              <p:par>
                                <p:cTn id="41" presetID="16" presetClass="entr" presetSubtype="42"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arn(outHorizontal)">
                                      <p:cBhvr>
                                        <p:cTn id="43" dur="500"/>
                                        <p:tgtEl>
                                          <p:spTgt spid="25"/>
                                        </p:tgtEl>
                                      </p:cBhvr>
                                    </p:animEffect>
                                  </p:childTnLst>
                                </p:cTn>
                              </p:par>
                            </p:childTnLst>
                          </p:cTn>
                        </p:par>
                        <p:par>
                          <p:cTn id="44" fill="hold">
                            <p:stCondLst>
                              <p:cond delay="5000"/>
                            </p:stCondLst>
                            <p:childTnLst>
                              <p:par>
                                <p:cTn id="45" presetID="16" presetClass="entr" presetSubtype="37"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arn(outVertical)">
                                      <p:cBhvr>
                                        <p:cTn id="47" dur="500"/>
                                        <p:tgtEl>
                                          <p:spTgt spid="2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6000"/>
                            </p:stCondLst>
                            <p:childTnLst>
                              <p:par>
                                <p:cTn id="53" presetID="16" presetClass="entr" presetSubtype="42"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barn(outHorizontal)">
                                      <p:cBhvr>
                                        <p:cTn id="55" dur="500"/>
                                        <p:tgtEl>
                                          <p:spTgt spid="28"/>
                                        </p:tgtEl>
                                      </p:cBhvr>
                                    </p:animEffect>
                                  </p:childTnLst>
                                </p:cTn>
                              </p:par>
                            </p:childTnLst>
                          </p:cTn>
                        </p:par>
                        <p:par>
                          <p:cTn id="56" fill="hold">
                            <p:stCondLst>
                              <p:cond delay="6500"/>
                            </p:stCondLst>
                            <p:childTnLst>
                              <p:par>
                                <p:cTn id="57" presetID="16" presetClass="entr" presetSubtype="37"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arn(outVertical)">
                                      <p:cBhvr>
                                        <p:cTn id="59" dur="500"/>
                                        <p:tgtEl>
                                          <p:spTgt spid="2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ldLvl="0" animBg="1"/>
      <p:bldP spid="22" grpId="0"/>
      <p:bldP spid="23" grpId="0"/>
      <p:bldP spid="24" grpId="0" bldLvl="0" animBg="1"/>
      <p:bldP spid="5" grpId="0"/>
      <p:bldP spid="8" grpId="0"/>
      <p:bldP spid="18" grpId="0"/>
      <p:bldP spid="19" grpId="0" bldLvl="0" animBg="1"/>
      <p:bldP spid="20" grpId="0"/>
      <p:bldP spid="21" grpId="0"/>
      <p:bldP spid="25" grpId="0" bldLvl="0" animBg="1"/>
      <p:bldP spid="26" grpId="0"/>
      <p:bldP spid="27" grpId="0"/>
      <p:bldP spid="2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
          <p:cNvSpPr/>
          <p:nvPr/>
        </p:nvSpPr>
        <p:spPr>
          <a:xfrm>
            <a:off x="1039410" y="2446480"/>
            <a:ext cx="3276033" cy="2676525"/>
          </a:xfrm>
          <a:prstGeom prst="rect">
            <a:avLst/>
          </a:prstGeom>
          <a:noFill/>
        </p:spPr>
        <p:txBody>
          <a:bodyPr wrap="square" rtlCol="0">
            <a:spAutoFit/>
          </a:bodyPr>
          <a:lstStyle/>
          <a:p>
            <a:pPr>
              <a:lnSpc>
                <a:spcPct val="150000"/>
              </a:lnSpc>
            </a:pPr>
            <a:r>
              <a:rPr lang="zh-CN" altLang="en-US" sz="1600" spc="150" dirty="0">
                <a:solidFill>
                  <a:schemeClr val="accent3"/>
                </a:solidFill>
                <a:latin typeface="+mn-ea"/>
              </a:rPr>
              <a:t>首先计算格子锚点以及十字路口他们相邻点之间的距离，然后使用</a:t>
            </a:r>
            <a:r>
              <a:rPr lang="en-US" altLang="zh-CN" sz="1600" spc="150" dirty="0">
                <a:solidFill>
                  <a:schemeClr val="accent3"/>
                </a:solidFill>
                <a:latin typeface="+mn-ea"/>
              </a:rPr>
              <a:t>Floyd-warshall</a:t>
            </a:r>
            <a:r>
              <a:rPr lang="zh-CN" altLang="en-US" sz="1600" spc="150" dirty="0">
                <a:solidFill>
                  <a:schemeClr val="accent3"/>
                </a:solidFill>
                <a:latin typeface="+mn-ea"/>
              </a:rPr>
              <a:t>算法或者</a:t>
            </a:r>
            <a:r>
              <a:rPr lang="en-US" altLang="zh-CN" sz="1600" spc="150" dirty="0">
                <a:solidFill>
                  <a:schemeClr val="accent3"/>
                </a:solidFill>
                <a:latin typeface="+mn-ea"/>
              </a:rPr>
              <a:t>G-tree</a:t>
            </a:r>
            <a:r>
              <a:rPr lang="zh-CN" altLang="en-US" sz="1600" spc="150" dirty="0">
                <a:solidFill>
                  <a:schemeClr val="accent3"/>
                </a:solidFill>
                <a:latin typeface="+mn-ea"/>
              </a:rPr>
              <a:t>算法（是一种比传统算法更高效的算法</a:t>
            </a:r>
            <a:r>
              <a:rPr lang="zh-CN" altLang="en-US" sz="1600" spc="150" dirty="0">
                <a:solidFill>
                  <a:schemeClr val="accent3"/>
                </a:solidFill>
                <a:latin typeface="+mn-ea"/>
              </a:rPr>
              <a:t>）</a:t>
            </a:r>
            <a:r>
              <a:rPr lang="zh-CN" altLang="en-US" sz="1600" spc="150" dirty="0">
                <a:solidFill>
                  <a:schemeClr val="accent3"/>
                </a:solidFill>
                <a:latin typeface="+mn-ea"/>
              </a:rPr>
              <a:t>计算所有点之间的最短距离以及最短路径并保存。</a:t>
            </a:r>
            <a:endParaRPr lang="zh-CN" altLang="en-US" sz="1600" spc="150" dirty="0">
              <a:solidFill>
                <a:schemeClr val="accent3"/>
              </a:solidFill>
              <a:latin typeface="+mn-ea"/>
            </a:endParaRPr>
          </a:p>
        </p:txBody>
      </p:sp>
      <p:sp>
        <p:nvSpPr>
          <p:cNvPr id="16" name="文本"/>
          <p:cNvSpPr/>
          <p:nvPr/>
        </p:nvSpPr>
        <p:spPr>
          <a:xfrm>
            <a:off x="1041213" y="1910246"/>
            <a:ext cx="2125980" cy="445135"/>
          </a:xfrm>
          <a:prstGeom prst="rect">
            <a:avLst/>
          </a:prstGeom>
        </p:spPr>
        <p:txBody>
          <a:bodyPr wrap="none">
            <a:spAutoFit/>
          </a:bodyPr>
          <a:lstStyle/>
          <a:p>
            <a:r>
              <a:rPr lang="zh-CN" altLang="en-US" sz="2300" b="1" spc="250" dirty="0">
                <a:solidFill>
                  <a:schemeClr val="accent1"/>
                </a:solidFill>
                <a:latin typeface="+mj-ea"/>
                <a:ea typeface="+mj-ea"/>
              </a:rPr>
              <a:t>最短路径计算</a:t>
            </a:r>
            <a:endParaRPr lang="zh-CN" altLang="en-US" sz="2300" b="1" spc="250" dirty="0">
              <a:solidFill>
                <a:schemeClr val="accent1"/>
              </a:solidFill>
              <a:latin typeface="+mj-ea"/>
              <a:ea typeface="+mj-ea"/>
            </a:endParaRPr>
          </a:p>
        </p:txBody>
      </p:sp>
      <p:sp>
        <p:nvSpPr>
          <p:cNvPr id="17" name="矩形"/>
          <p:cNvSpPr/>
          <p:nvPr/>
        </p:nvSpPr>
        <p:spPr>
          <a:xfrm>
            <a:off x="795773" y="1855133"/>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2" name="文本"/>
          <p:cNvSpPr/>
          <p:nvPr/>
        </p:nvSpPr>
        <p:spPr>
          <a:xfrm>
            <a:off x="4705265" y="2447214"/>
            <a:ext cx="3276033" cy="829945"/>
          </a:xfrm>
          <a:prstGeom prst="rect">
            <a:avLst/>
          </a:prstGeom>
          <a:noFill/>
        </p:spPr>
        <p:txBody>
          <a:bodyPr wrap="square" rtlCol="0">
            <a:spAutoFit/>
          </a:bodyPr>
          <a:lstStyle/>
          <a:p>
            <a:pPr>
              <a:lnSpc>
                <a:spcPct val="150000"/>
              </a:lnSpc>
            </a:pPr>
            <a:r>
              <a:rPr lang="zh-CN" altLang="en-US" sz="1600" spc="150" dirty="0">
                <a:solidFill>
                  <a:schemeClr val="accent3"/>
                </a:solidFill>
                <a:latin typeface="+mn-ea"/>
              </a:rPr>
              <a:t>每个格子都有一个时空距离</a:t>
            </a:r>
            <a:r>
              <a:rPr lang="zh-CN" altLang="en-US" sz="1600" spc="150" dirty="0">
                <a:solidFill>
                  <a:schemeClr val="accent3"/>
                </a:solidFill>
                <a:latin typeface="+mn-ea"/>
              </a:rPr>
              <a:t>由近及远排列的相邻格子列表。</a:t>
            </a:r>
            <a:endParaRPr lang="zh-CN" altLang="en-US" sz="1600" spc="150" dirty="0">
              <a:solidFill>
                <a:schemeClr val="accent3"/>
              </a:solidFill>
              <a:latin typeface="+mn-ea"/>
            </a:endParaRPr>
          </a:p>
        </p:txBody>
      </p:sp>
      <p:sp>
        <p:nvSpPr>
          <p:cNvPr id="23" name="文本"/>
          <p:cNvSpPr/>
          <p:nvPr/>
        </p:nvSpPr>
        <p:spPr>
          <a:xfrm>
            <a:off x="4707068" y="1910980"/>
            <a:ext cx="3097530" cy="445135"/>
          </a:xfrm>
          <a:prstGeom prst="rect">
            <a:avLst/>
          </a:prstGeom>
        </p:spPr>
        <p:txBody>
          <a:bodyPr wrap="none">
            <a:spAutoFit/>
          </a:bodyPr>
          <a:lstStyle/>
          <a:p>
            <a:r>
              <a:rPr lang="zh-CN" altLang="en-US" sz="2300" b="1" spc="250" dirty="0">
                <a:solidFill>
                  <a:schemeClr val="accent1"/>
                </a:solidFill>
                <a:latin typeface="+mj-ea"/>
                <a:ea typeface="+mj-ea"/>
              </a:rPr>
              <a:t>格子的</a:t>
            </a:r>
            <a:r>
              <a:rPr lang="zh-CN" altLang="en-US" sz="2300" b="1" spc="250" dirty="0">
                <a:solidFill>
                  <a:schemeClr val="accent1"/>
                </a:solidFill>
                <a:latin typeface="+mj-ea"/>
                <a:ea typeface="+mj-ea"/>
              </a:rPr>
              <a:t>相邻格子列表</a:t>
            </a:r>
            <a:endParaRPr lang="zh-CN" altLang="en-US" sz="2300" b="1" spc="250" dirty="0">
              <a:solidFill>
                <a:schemeClr val="accent1"/>
              </a:solidFill>
              <a:latin typeface="+mj-ea"/>
              <a:ea typeface="+mj-ea"/>
            </a:endParaRPr>
          </a:p>
        </p:txBody>
      </p:sp>
      <p:sp>
        <p:nvSpPr>
          <p:cNvPr id="24" name="矩形"/>
          <p:cNvSpPr/>
          <p:nvPr/>
        </p:nvSpPr>
        <p:spPr>
          <a:xfrm>
            <a:off x="4461628" y="185586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p:cNvSpPr>
            <a:spLocks noGrp="1"/>
          </p:cNvSpPr>
          <p:nvPr>
            <p:ph type="body" sz="quarter" idx="10"/>
          </p:nvPr>
        </p:nvSpPr>
        <p:spPr>
          <a:xfrm>
            <a:off x="1107141" y="244904"/>
            <a:ext cx="8731213" cy="629920"/>
          </a:xfrm>
        </p:spPr>
        <p:txBody>
          <a:bodyPr/>
          <a:lstStyle/>
          <a:p>
            <a:r>
              <a:rPr lang="zh-CN" altLang="en-US" dirty="0"/>
              <a:t>实验过程</a:t>
            </a:r>
            <a:endParaRPr lang="zh-CN" altLang="en-US" dirty="0"/>
          </a:p>
        </p:txBody>
      </p:sp>
      <p:sp>
        <p:nvSpPr>
          <p:cNvPr id="4" name="文本"/>
          <p:cNvSpPr/>
          <p:nvPr/>
        </p:nvSpPr>
        <p:spPr>
          <a:xfrm>
            <a:off x="4700820" y="4326814"/>
            <a:ext cx="3276033" cy="1568450"/>
          </a:xfrm>
          <a:prstGeom prst="rect">
            <a:avLst/>
          </a:prstGeom>
          <a:noFill/>
        </p:spPr>
        <p:txBody>
          <a:bodyPr wrap="square" rtlCol="0">
            <a:spAutoFit/>
          </a:bodyPr>
          <a:p>
            <a:pPr>
              <a:lnSpc>
                <a:spcPct val="150000"/>
              </a:lnSpc>
            </a:pPr>
            <a:r>
              <a:rPr lang="zh-CN" altLang="en-US" sz="1600" spc="150" dirty="0">
                <a:solidFill>
                  <a:schemeClr val="accent3"/>
                </a:solidFill>
                <a:latin typeface="+mn-ea"/>
              </a:rPr>
              <a:t>根据每个接应点区域历史产生订单的速率，使用泊松流输入模拟每个接应点区域的订单产生</a:t>
            </a:r>
            <a:endParaRPr lang="zh-CN" altLang="en-US" sz="1600" spc="150" dirty="0">
              <a:solidFill>
                <a:schemeClr val="accent3"/>
              </a:solidFill>
              <a:latin typeface="+mn-ea"/>
            </a:endParaRPr>
          </a:p>
        </p:txBody>
      </p:sp>
      <p:sp>
        <p:nvSpPr>
          <p:cNvPr id="5" name="文本"/>
          <p:cNvSpPr/>
          <p:nvPr/>
        </p:nvSpPr>
        <p:spPr>
          <a:xfrm>
            <a:off x="4702623" y="3790580"/>
            <a:ext cx="1478280" cy="445135"/>
          </a:xfrm>
          <a:prstGeom prst="rect">
            <a:avLst/>
          </a:prstGeom>
        </p:spPr>
        <p:txBody>
          <a:bodyPr wrap="none">
            <a:spAutoFit/>
          </a:bodyPr>
          <a:p>
            <a:r>
              <a:rPr lang="zh-CN" altLang="en-US" sz="2300" b="1" spc="250" dirty="0">
                <a:solidFill>
                  <a:schemeClr val="accent1"/>
                </a:solidFill>
                <a:latin typeface="+mj-ea"/>
                <a:ea typeface="+mj-ea"/>
              </a:rPr>
              <a:t>订单产生</a:t>
            </a:r>
            <a:endParaRPr lang="zh-CN" altLang="en-US" sz="2300" b="1" spc="250" dirty="0">
              <a:solidFill>
                <a:schemeClr val="accent1"/>
              </a:solidFill>
              <a:latin typeface="+mj-ea"/>
              <a:ea typeface="+mj-ea"/>
            </a:endParaRPr>
          </a:p>
        </p:txBody>
      </p:sp>
      <p:sp>
        <p:nvSpPr>
          <p:cNvPr id="8" name="矩形"/>
          <p:cNvSpPr/>
          <p:nvPr/>
        </p:nvSpPr>
        <p:spPr>
          <a:xfrm>
            <a:off x="4457183" y="3735467"/>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
        <p:nvSpPr>
          <p:cNvPr id="18" name="文本"/>
          <p:cNvSpPr/>
          <p:nvPr/>
        </p:nvSpPr>
        <p:spPr>
          <a:xfrm>
            <a:off x="8191415" y="2442769"/>
            <a:ext cx="3276033" cy="829945"/>
          </a:xfrm>
          <a:prstGeom prst="rect">
            <a:avLst/>
          </a:prstGeom>
          <a:noFill/>
        </p:spPr>
        <p:txBody>
          <a:bodyPr wrap="square" rtlCol="0">
            <a:spAutoFit/>
          </a:bodyPr>
          <a:lstStyle/>
          <a:p>
            <a:pPr>
              <a:lnSpc>
                <a:spcPct val="150000"/>
              </a:lnSpc>
            </a:pPr>
            <a:r>
              <a:rPr lang="zh-CN" altLang="en-US" sz="1600" spc="150" dirty="0">
                <a:solidFill>
                  <a:schemeClr val="accent3"/>
                </a:solidFill>
                <a:latin typeface="+mn-ea"/>
              </a:rPr>
              <a:t>由系统模拟最开始确认，且每个司机当前位置随机产生</a:t>
            </a:r>
            <a:endParaRPr lang="zh-CN" altLang="en-US" sz="1600" spc="150" dirty="0">
              <a:solidFill>
                <a:schemeClr val="accent3"/>
              </a:solidFill>
              <a:latin typeface="+mn-ea"/>
            </a:endParaRPr>
          </a:p>
        </p:txBody>
      </p:sp>
      <p:sp>
        <p:nvSpPr>
          <p:cNvPr id="19" name="文本"/>
          <p:cNvSpPr/>
          <p:nvPr/>
        </p:nvSpPr>
        <p:spPr>
          <a:xfrm>
            <a:off x="8193218" y="1906535"/>
            <a:ext cx="1802130" cy="445135"/>
          </a:xfrm>
          <a:prstGeom prst="rect">
            <a:avLst/>
          </a:prstGeom>
        </p:spPr>
        <p:txBody>
          <a:bodyPr wrap="none">
            <a:spAutoFit/>
          </a:bodyPr>
          <a:lstStyle/>
          <a:p>
            <a:r>
              <a:rPr lang="zh-CN" altLang="en-US" sz="2300" b="1" spc="250" dirty="0">
                <a:solidFill>
                  <a:schemeClr val="accent1"/>
                </a:solidFill>
                <a:latin typeface="+mj-ea"/>
                <a:ea typeface="+mj-ea"/>
              </a:rPr>
              <a:t>司机池产生</a:t>
            </a:r>
            <a:endParaRPr lang="zh-CN" altLang="en-US" sz="2300" b="1" spc="250" dirty="0">
              <a:solidFill>
                <a:schemeClr val="accent1"/>
              </a:solidFill>
              <a:latin typeface="+mj-ea"/>
              <a:ea typeface="+mj-ea"/>
            </a:endParaRPr>
          </a:p>
        </p:txBody>
      </p:sp>
      <p:sp>
        <p:nvSpPr>
          <p:cNvPr id="20" name="矩形"/>
          <p:cNvSpPr/>
          <p:nvPr/>
        </p:nvSpPr>
        <p:spPr>
          <a:xfrm>
            <a:off x="7947778" y="185142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文本"/>
          <p:cNvSpPr/>
          <p:nvPr/>
        </p:nvSpPr>
        <p:spPr>
          <a:xfrm>
            <a:off x="8216180" y="4468419"/>
            <a:ext cx="3276033" cy="1938020"/>
          </a:xfrm>
          <a:prstGeom prst="rect">
            <a:avLst/>
          </a:prstGeom>
          <a:noFill/>
        </p:spPr>
        <p:txBody>
          <a:bodyPr wrap="square" rtlCol="0">
            <a:spAutoFit/>
          </a:bodyPr>
          <a:p>
            <a:pPr>
              <a:lnSpc>
                <a:spcPct val="150000"/>
              </a:lnSpc>
            </a:pPr>
            <a:r>
              <a:rPr lang="zh-CN" altLang="en-US" sz="1600" spc="150" dirty="0">
                <a:solidFill>
                  <a:schemeClr val="accent3"/>
                </a:solidFill>
                <a:latin typeface="+mn-ea"/>
              </a:rPr>
              <a:t>每个格子的司机列表保存的是现在在格子中的司机和根据司机的行程安排未来要进入格子的司机，按照进入格子的时间顺序排列。</a:t>
            </a:r>
            <a:endParaRPr lang="zh-CN" altLang="en-US" sz="1600" spc="150" dirty="0">
              <a:solidFill>
                <a:schemeClr val="accent3"/>
              </a:solidFill>
              <a:latin typeface="+mn-ea"/>
            </a:endParaRPr>
          </a:p>
        </p:txBody>
      </p:sp>
      <p:sp>
        <p:nvSpPr>
          <p:cNvPr id="25" name="文本"/>
          <p:cNvSpPr/>
          <p:nvPr/>
        </p:nvSpPr>
        <p:spPr>
          <a:xfrm>
            <a:off x="8217983" y="3932185"/>
            <a:ext cx="2449830" cy="445135"/>
          </a:xfrm>
          <a:prstGeom prst="rect">
            <a:avLst/>
          </a:prstGeom>
        </p:spPr>
        <p:txBody>
          <a:bodyPr wrap="none">
            <a:spAutoFit/>
          </a:bodyPr>
          <a:p>
            <a:r>
              <a:rPr lang="zh-CN" altLang="en-US" sz="2300" b="1" spc="250" dirty="0">
                <a:solidFill>
                  <a:schemeClr val="accent1"/>
                </a:solidFill>
                <a:latin typeface="+mj-ea"/>
                <a:ea typeface="+mj-ea"/>
              </a:rPr>
              <a:t>格子的司机列表</a:t>
            </a:r>
            <a:endParaRPr lang="zh-CN" altLang="en-US" sz="2300" b="1" spc="250" dirty="0">
              <a:solidFill>
                <a:schemeClr val="accent1"/>
              </a:solidFill>
              <a:latin typeface="+mj-ea"/>
              <a:ea typeface="+mj-ea"/>
            </a:endParaRPr>
          </a:p>
        </p:txBody>
      </p:sp>
      <p:sp>
        <p:nvSpPr>
          <p:cNvPr id="26" name="矩形"/>
          <p:cNvSpPr/>
          <p:nvPr/>
        </p:nvSpPr>
        <p:spPr>
          <a:xfrm>
            <a:off x="7972543" y="3877072"/>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500"/>
                                        <p:tgtEl>
                                          <p:spTgt spid="1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outHorizontal)">
                                      <p:cBhvr>
                                        <p:cTn id="19" dur="500"/>
                                        <p:tgtEl>
                                          <p:spTgt spid="24"/>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Horizontal)">
                                      <p:cBhvr>
                                        <p:cTn id="31" dur="500"/>
                                        <p:tgtEl>
                                          <p:spTgt spid="8"/>
                                        </p:tgtEl>
                                      </p:cBhvr>
                                    </p:animEffect>
                                  </p:childTnLst>
                                </p:cTn>
                              </p:par>
                            </p:childTnLst>
                          </p:cTn>
                        </p:par>
                        <p:par>
                          <p:cTn id="32" fill="hold">
                            <p:stCondLst>
                              <p:cond delay="3500"/>
                            </p:stCondLst>
                            <p:childTnLst>
                              <p:par>
                                <p:cTn id="33" presetID="16" presetClass="entr" presetSubtype="37"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4500"/>
                            </p:stCondLst>
                            <p:childTnLst>
                              <p:par>
                                <p:cTn id="41" presetID="16" presetClass="entr" presetSubtype="42"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outHorizontal)">
                                      <p:cBhvr>
                                        <p:cTn id="43" dur="500"/>
                                        <p:tgtEl>
                                          <p:spTgt spid="20"/>
                                        </p:tgtEl>
                                      </p:cBhvr>
                                    </p:animEffect>
                                  </p:childTnLst>
                                </p:cTn>
                              </p:par>
                            </p:childTnLst>
                          </p:cTn>
                        </p:par>
                        <p:par>
                          <p:cTn id="44" fill="hold">
                            <p:stCondLst>
                              <p:cond delay="5000"/>
                            </p:stCondLst>
                            <p:childTnLst>
                              <p:par>
                                <p:cTn id="45" presetID="16" presetClass="entr" presetSubtype="37"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outVertical)">
                                      <p:cBhvr>
                                        <p:cTn id="47" dur="500"/>
                                        <p:tgtEl>
                                          <p:spTgt spid="19"/>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6000"/>
                            </p:stCondLst>
                            <p:childTnLst>
                              <p:par>
                                <p:cTn id="53" presetID="16" presetClass="entr" presetSubtype="42"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outHorizontal)">
                                      <p:cBhvr>
                                        <p:cTn id="55" dur="500"/>
                                        <p:tgtEl>
                                          <p:spTgt spid="26"/>
                                        </p:tgtEl>
                                      </p:cBhvr>
                                    </p:animEffect>
                                  </p:childTnLst>
                                </p:cTn>
                              </p:par>
                            </p:childTnLst>
                          </p:cTn>
                        </p:par>
                        <p:par>
                          <p:cTn id="56" fill="hold">
                            <p:stCondLst>
                              <p:cond delay="6500"/>
                            </p:stCondLst>
                            <p:childTnLst>
                              <p:par>
                                <p:cTn id="57" presetID="16" presetClass="entr" presetSubtype="37"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outVertical)">
                                      <p:cBhvr>
                                        <p:cTn id="59" dur="500"/>
                                        <p:tgtEl>
                                          <p:spTgt spid="25"/>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bldLvl="0" animBg="1"/>
      <p:bldP spid="22" grpId="0"/>
      <p:bldP spid="23" grpId="0"/>
      <p:bldP spid="24" grpId="0" bldLvl="0" animBg="1"/>
      <p:bldP spid="4" grpId="0"/>
      <p:bldP spid="5" grpId="0"/>
      <p:bldP spid="8" grpId="0" bldLvl="0" animBg="1"/>
      <p:bldP spid="18" grpId="0"/>
      <p:bldP spid="19" grpId="0"/>
      <p:bldP spid="20" grpId="0" bldLvl="0" animBg="1"/>
      <p:bldP spid="21" grpId="0"/>
      <p:bldP spid="25" grpId="0"/>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body" sz="quarter" idx="10"/>
          </p:nvPr>
        </p:nvSpPr>
        <p:spPr>
          <a:xfrm>
            <a:off x="1107141" y="244904"/>
            <a:ext cx="8731213" cy="629920"/>
          </a:xfrm>
        </p:spPr>
        <p:txBody>
          <a:bodyPr/>
          <a:lstStyle/>
          <a:p>
            <a:r>
              <a:rPr dirty="0"/>
              <a:t>实验过程</a:t>
            </a:r>
            <a:endParaRPr dirty="0"/>
          </a:p>
        </p:txBody>
      </p:sp>
      <p:sp>
        <p:nvSpPr>
          <p:cNvPr id="2" name="文本"/>
          <p:cNvSpPr/>
          <p:nvPr/>
        </p:nvSpPr>
        <p:spPr>
          <a:xfrm>
            <a:off x="8080290" y="1937845"/>
            <a:ext cx="3276033" cy="2306955"/>
          </a:xfrm>
          <a:prstGeom prst="rect">
            <a:avLst/>
          </a:prstGeom>
          <a:noFill/>
        </p:spPr>
        <p:txBody>
          <a:bodyPr wrap="square" rtlCol="0">
            <a:spAutoFit/>
          </a:bodyPr>
          <a:p>
            <a:pPr>
              <a:lnSpc>
                <a:spcPct val="150000"/>
              </a:lnSpc>
            </a:pPr>
            <a:r>
              <a:rPr lang="zh-CN" altLang="en-US" sz="1600" spc="150" dirty="0">
                <a:solidFill>
                  <a:schemeClr val="accent3"/>
                </a:solidFill>
                <a:latin typeface="+mn-ea"/>
              </a:rPr>
              <a:t>司机搜索算法使用的是双边搜索算法，该算法就是从订单的接应点所在格子以及邻近格子的司机列表和传送点所在格子以及邻近格子司机列表交集中选择一个司机。</a:t>
            </a:r>
            <a:endParaRPr lang="zh-CN" altLang="en-US" sz="1600" spc="150" dirty="0">
              <a:solidFill>
                <a:schemeClr val="accent3"/>
              </a:solidFill>
              <a:latin typeface="+mn-ea"/>
            </a:endParaRPr>
          </a:p>
        </p:txBody>
      </p:sp>
      <p:sp>
        <p:nvSpPr>
          <p:cNvPr id="4" name="文本"/>
          <p:cNvSpPr/>
          <p:nvPr/>
        </p:nvSpPr>
        <p:spPr>
          <a:xfrm>
            <a:off x="8082093" y="1401611"/>
            <a:ext cx="2125980" cy="445135"/>
          </a:xfrm>
          <a:prstGeom prst="rect">
            <a:avLst/>
          </a:prstGeom>
        </p:spPr>
        <p:txBody>
          <a:bodyPr wrap="none">
            <a:spAutoFit/>
          </a:bodyPr>
          <a:p>
            <a:r>
              <a:rPr lang="zh-CN" altLang="en-US" sz="2300" b="1" spc="250" dirty="0">
                <a:solidFill>
                  <a:schemeClr val="accent1"/>
                </a:solidFill>
                <a:latin typeface="+mj-ea"/>
                <a:ea typeface="+mj-ea"/>
              </a:rPr>
              <a:t>司机搜索算法</a:t>
            </a:r>
            <a:endParaRPr lang="zh-CN" altLang="en-US" sz="2300" b="1" spc="250" dirty="0">
              <a:solidFill>
                <a:schemeClr val="accent1"/>
              </a:solidFill>
              <a:latin typeface="+mj-ea"/>
              <a:ea typeface="+mj-ea"/>
            </a:endParaRPr>
          </a:p>
        </p:txBody>
      </p:sp>
      <p:sp>
        <p:nvSpPr>
          <p:cNvPr id="6" name="矩形"/>
          <p:cNvSpPr/>
          <p:nvPr/>
        </p:nvSpPr>
        <p:spPr>
          <a:xfrm>
            <a:off x="7836653" y="1346498"/>
            <a:ext cx="108000" cy="556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prstClr val="white"/>
              </a:solidFill>
            </a:endParaRPr>
          </a:p>
        </p:txBody>
      </p:sp>
      <p:pic>
        <p:nvPicPr>
          <p:cNvPr id="7" name="图片 3"/>
          <p:cNvPicPr>
            <a:picLocks noChangeAspect="1"/>
          </p:cNvPicPr>
          <p:nvPr/>
        </p:nvPicPr>
        <p:blipFill>
          <a:blip r:embed="rId1"/>
          <a:stretch>
            <a:fillRect/>
          </a:stretch>
        </p:blipFill>
        <p:spPr>
          <a:xfrm>
            <a:off x="427990" y="1175385"/>
            <a:ext cx="6919595" cy="42843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bldLvl="0" animBg="1"/>
    </p:bldLst>
  </p:timing>
</p:sld>
</file>

<file path=ppt/theme/theme1.xml><?xml version="1.0" encoding="utf-8"?>
<a:theme xmlns:a="http://schemas.openxmlformats.org/drawingml/2006/main" name="Office 主题">
  <a:themeElements>
    <a:clrScheme name="【毕业答辩】深蓝+黑">
      <a:dk1>
        <a:sysClr val="windowText" lastClr="000000"/>
      </a:dk1>
      <a:lt1>
        <a:sysClr val="window" lastClr="FFFFFF"/>
      </a:lt1>
      <a:dk2>
        <a:srgbClr val="44546A"/>
      </a:dk2>
      <a:lt2>
        <a:srgbClr val="E7E6E6"/>
      </a:lt2>
      <a:accent1>
        <a:srgbClr val="155397"/>
      </a:accent1>
      <a:accent2>
        <a:srgbClr val="3F3F3F"/>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2337</Words>
  <Application>WPS 演示</Application>
  <PresentationFormat>宽屏</PresentationFormat>
  <Paragraphs>256</Paragraphs>
  <Slides>22</Slides>
  <Notes>29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宋体</vt:lpstr>
      <vt:lpstr>Wingdings</vt:lpstr>
      <vt:lpstr>Impact</vt:lpstr>
      <vt:lpstr>微软雅黑</vt:lpstr>
      <vt:lpstr>Arial Unicode MS</vt:lpstr>
      <vt:lpstr>Calibri</vt:lpstr>
      <vt:lpstr>仿宋_GB2312</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格迪天</dc:creator>
  <cp:lastModifiedBy>一步一步</cp:lastModifiedBy>
  <cp:revision>163</cp:revision>
  <dcterms:created xsi:type="dcterms:W3CDTF">2017-12-31T16:00:00Z</dcterms:created>
  <dcterms:modified xsi:type="dcterms:W3CDTF">2019-04-03T10:36:53Z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